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2" r:id="rId1"/>
  </p:sldMasterIdLst>
  <p:notesMasterIdLst>
    <p:notesMasterId r:id="rId78"/>
  </p:notesMasterIdLst>
  <p:sldIdLst>
    <p:sldId id="256" r:id="rId2"/>
    <p:sldId id="257" r:id="rId3"/>
    <p:sldId id="271" r:id="rId4"/>
    <p:sldId id="270" r:id="rId5"/>
    <p:sldId id="272" r:id="rId6"/>
    <p:sldId id="273" r:id="rId7"/>
    <p:sldId id="274" r:id="rId8"/>
    <p:sldId id="275" r:id="rId9"/>
    <p:sldId id="259" r:id="rId10"/>
    <p:sldId id="266" r:id="rId11"/>
    <p:sldId id="267" r:id="rId12"/>
    <p:sldId id="268" r:id="rId13"/>
    <p:sldId id="269" r:id="rId14"/>
    <p:sldId id="258" r:id="rId15"/>
    <p:sldId id="276" r:id="rId16"/>
    <p:sldId id="277" r:id="rId17"/>
    <p:sldId id="278" r:id="rId18"/>
    <p:sldId id="335" r:id="rId19"/>
    <p:sldId id="279" r:id="rId20"/>
    <p:sldId id="295" r:id="rId21"/>
    <p:sldId id="280" r:id="rId22"/>
    <p:sldId id="281" r:id="rId23"/>
    <p:sldId id="282" r:id="rId24"/>
    <p:sldId id="288" r:id="rId25"/>
    <p:sldId id="283" r:id="rId26"/>
    <p:sldId id="289" r:id="rId27"/>
    <p:sldId id="284" r:id="rId28"/>
    <p:sldId id="285" r:id="rId29"/>
    <p:sldId id="336" r:id="rId30"/>
    <p:sldId id="290" r:id="rId31"/>
    <p:sldId id="286" r:id="rId32"/>
    <p:sldId id="287" r:id="rId33"/>
    <p:sldId id="337" r:id="rId34"/>
    <p:sldId id="291" r:id="rId35"/>
    <p:sldId id="292" r:id="rId36"/>
    <p:sldId id="293" r:id="rId37"/>
    <p:sldId id="294"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33" r:id="rId60"/>
    <p:sldId id="334" r:id="rId61"/>
    <p:sldId id="317" r:id="rId62"/>
    <p:sldId id="327" r:id="rId63"/>
    <p:sldId id="328" r:id="rId64"/>
    <p:sldId id="329" r:id="rId65"/>
    <p:sldId id="330" r:id="rId66"/>
    <p:sldId id="331" r:id="rId67"/>
    <p:sldId id="332" r:id="rId68"/>
    <p:sldId id="318" r:id="rId69"/>
    <p:sldId id="319" r:id="rId70"/>
    <p:sldId id="320" r:id="rId71"/>
    <p:sldId id="321" r:id="rId72"/>
    <p:sldId id="322" r:id="rId73"/>
    <p:sldId id="323" r:id="rId74"/>
    <p:sldId id="324" r:id="rId75"/>
    <p:sldId id="325" r:id="rId76"/>
    <p:sldId id="326"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2" d="100"/>
          <a:sy n="92" d="100"/>
        </p:scale>
        <p:origin x="24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43F625-F9E6-4899-A37B-A70A7F66F3D8}" type="datetimeFigureOut">
              <a:rPr lang="en-IN" smtClean="0"/>
              <a:t>27-04-2025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E0971-6E31-474B-A3E5-3B374B906FA6}" type="slidenum">
              <a:rPr lang="en-IN" smtClean="0"/>
              <a:t>‹#›</a:t>
            </a:fld>
            <a:endParaRPr lang="en-IN"/>
          </a:p>
        </p:txBody>
      </p:sp>
    </p:spTree>
    <p:extLst>
      <p:ext uri="{BB962C8B-B14F-4D97-AF65-F5344CB8AC3E}">
        <p14:creationId xmlns:p14="http://schemas.microsoft.com/office/powerpoint/2010/main" val="2979304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https://morsecode.world/international/morse2.html</a:t>
            </a:r>
          </a:p>
          <a:p>
            <a:endParaRPr lang="en-IN" dirty="0"/>
          </a:p>
        </p:txBody>
      </p:sp>
      <p:sp>
        <p:nvSpPr>
          <p:cNvPr id="4" name="Slide Number Placeholder 3"/>
          <p:cNvSpPr>
            <a:spLocks noGrp="1"/>
          </p:cNvSpPr>
          <p:nvPr>
            <p:ph type="sldNum" sz="quarter" idx="5"/>
          </p:nvPr>
        </p:nvSpPr>
        <p:spPr/>
        <p:txBody>
          <a:bodyPr/>
          <a:lstStyle/>
          <a:p>
            <a:fld id="{20EE0971-6E31-474B-A3E5-3B374B906FA6}" type="slidenum">
              <a:rPr lang="en-IN" smtClean="0"/>
              <a:t>19</a:t>
            </a:fld>
            <a:endParaRPr lang="en-IN"/>
          </a:p>
        </p:txBody>
      </p:sp>
    </p:spTree>
    <p:extLst>
      <p:ext uri="{BB962C8B-B14F-4D97-AF65-F5344CB8AC3E}">
        <p14:creationId xmlns:p14="http://schemas.microsoft.com/office/powerpoint/2010/main" val="356607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553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3549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530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640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9373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1458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7488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5100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47119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4345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4/27/2025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55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4/27/2025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2590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Lyra_(code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3DA1-9C8A-434E-1791-A0931312BEEF}"/>
              </a:ext>
            </a:extLst>
          </p:cNvPr>
          <p:cNvSpPr>
            <a:spLocks noGrp="1"/>
          </p:cNvSpPr>
          <p:nvPr>
            <p:ph type="ctrTitle"/>
          </p:nvPr>
        </p:nvSpPr>
        <p:spPr/>
        <p:txBody>
          <a:bodyPr/>
          <a:lstStyle/>
          <a:p>
            <a:r>
              <a:rPr lang="en-IN" dirty="0"/>
              <a:t>Overview of MPEG</a:t>
            </a:r>
          </a:p>
        </p:txBody>
      </p:sp>
      <p:sp>
        <p:nvSpPr>
          <p:cNvPr id="3" name="Subtitle 2">
            <a:extLst>
              <a:ext uri="{FF2B5EF4-FFF2-40B4-BE49-F238E27FC236}">
                <a16:creationId xmlns:a16="http://schemas.microsoft.com/office/drawing/2014/main" id="{5FEDF427-356B-E938-6760-1EBE770FE320}"/>
              </a:ext>
            </a:extLst>
          </p:cNvPr>
          <p:cNvSpPr>
            <a:spLocks noGrp="1"/>
          </p:cNvSpPr>
          <p:nvPr>
            <p:ph type="subTitle" idx="1"/>
          </p:nvPr>
        </p:nvSpPr>
        <p:spPr>
          <a:xfrm>
            <a:off x="9014951" y="5193016"/>
            <a:ext cx="2489661" cy="818318"/>
          </a:xfrm>
        </p:spPr>
        <p:txBody>
          <a:bodyPr/>
          <a:lstStyle/>
          <a:p>
            <a:r>
              <a:rPr lang="en-IN" dirty="0"/>
              <a:t>Sathish R</a:t>
            </a:r>
          </a:p>
        </p:txBody>
      </p:sp>
    </p:spTree>
    <p:extLst>
      <p:ext uri="{BB962C8B-B14F-4D97-AF65-F5344CB8AC3E}">
        <p14:creationId xmlns:p14="http://schemas.microsoft.com/office/powerpoint/2010/main" val="495676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98AB-6404-22D5-CE67-64FD91FE0215}"/>
              </a:ext>
            </a:extLst>
          </p:cNvPr>
          <p:cNvSpPr>
            <a:spLocks noGrp="1"/>
          </p:cNvSpPr>
          <p:nvPr>
            <p:ph type="title"/>
          </p:nvPr>
        </p:nvSpPr>
        <p:spPr/>
        <p:txBody>
          <a:bodyPr/>
          <a:lstStyle/>
          <a:p>
            <a:r>
              <a:rPr lang="en-IN" dirty="0"/>
              <a:t>What is MPEG (2)</a:t>
            </a:r>
          </a:p>
        </p:txBody>
      </p:sp>
      <p:sp>
        <p:nvSpPr>
          <p:cNvPr id="3" name="Content Placeholder 2">
            <a:extLst>
              <a:ext uri="{FF2B5EF4-FFF2-40B4-BE49-F238E27FC236}">
                <a16:creationId xmlns:a16="http://schemas.microsoft.com/office/drawing/2014/main" id="{A8DC2F20-EC18-4814-ACED-E76FED8C3EC7}"/>
              </a:ext>
            </a:extLst>
          </p:cNvPr>
          <p:cNvSpPr>
            <a:spLocks noGrp="1"/>
          </p:cNvSpPr>
          <p:nvPr>
            <p:ph idx="1"/>
          </p:nvPr>
        </p:nvSpPr>
        <p:spPr/>
        <p:txBody>
          <a:bodyPr/>
          <a:lstStyle/>
          <a:p>
            <a:pPr algn="l"/>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MPEG stands for Motion Pictures Expert Group</a:t>
            </a:r>
            <a:r>
              <a:rPr lang="en-US" sz="1800" b="0" i="0" u="none" strike="noStrike" baseline="0" dirty="0">
                <a:solidFill>
                  <a:srgbClr val="000000"/>
                </a:solidFill>
                <a:latin typeface="Wingdings" panose="05000000000000000000" pitchFamily="2" charset="2"/>
              </a:rPr>
              <a:t></a:t>
            </a:r>
          </a:p>
          <a:p>
            <a:r>
              <a:rPr lang="en-US" sz="1800" b="0" i="0" u="none" strike="noStrike" baseline="0" dirty="0">
                <a:solidFill>
                  <a:srgbClr val="000000"/>
                </a:solidFill>
                <a:latin typeface="Times New Roman" panose="02020603050405020304" pitchFamily="18" charset="0"/>
              </a:rPr>
              <a:t>It is ISO standard for Video and Audio.</a:t>
            </a:r>
            <a:endParaRPr lang="en-US" sz="1800" b="0" i="0" u="none" strike="noStrike" baseline="0" dirty="0">
              <a:solidFill>
                <a:srgbClr val="000000"/>
              </a:solidFill>
              <a:latin typeface="Wingdings" panose="05000000000000000000" pitchFamily="2" charset="2"/>
            </a:endParaRPr>
          </a:p>
          <a:p>
            <a:r>
              <a:rPr lang="en-US" sz="1800" b="0" i="0" u="none" strike="noStrike" baseline="0" dirty="0">
                <a:solidFill>
                  <a:srgbClr val="000000"/>
                </a:solidFill>
                <a:latin typeface="Times New Roman" panose="02020603050405020304" pitchFamily="18" charset="0"/>
              </a:rPr>
              <a:t>MPEG standard also support online Audio and Video</a:t>
            </a:r>
            <a:r>
              <a:rPr lang="en-US" sz="1800" b="0" i="0" u="none" strike="noStrike" baseline="0" dirty="0">
                <a:solidFill>
                  <a:srgbClr val="000000"/>
                </a:solidFill>
                <a:latin typeface="Wingdings" panose="05000000000000000000" pitchFamily="2" charset="2"/>
              </a:rPr>
              <a:t></a:t>
            </a:r>
          </a:p>
          <a:p>
            <a:r>
              <a:rPr lang="en-US" sz="1800" b="0" i="0" u="none" strike="noStrike" baseline="0" dirty="0">
                <a:solidFill>
                  <a:srgbClr val="000000"/>
                </a:solidFill>
                <a:latin typeface="Times New Roman" panose="02020603050405020304" pitchFamily="18" charset="0"/>
              </a:rPr>
              <a:t>MPEG also refer the family of Digital Video Compression standard and file formats of this group</a:t>
            </a:r>
            <a:endParaRPr lang="en-US" sz="1800" b="0" i="0" u="none" strike="noStrike" baseline="0" dirty="0">
              <a:solidFill>
                <a:srgbClr val="000000"/>
              </a:solidFill>
              <a:latin typeface="Wingdings" panose="05000000000000000000" pitchFamily="2" charset="2"/>
            </a:endParaRPr>
          </a:p>
          <a:p>
            <a:r>
              <a:rPr lang="en-US" sz="1800" b="0" i="0" u="none" strike="noStrike" baseline="0" dirty="0">
                <a:solidFill>
                  <a:srgbClr val="000000"/>
                </a:solidFill>
                <a:latin typeface="Times New Roman" panose="02020603050405020304" pitchFamily="18" charset="0"/>
              </a:rPr>
              <a:t>MPEG algorithm show better compression so video data can be easily communicated through on-line channel and easily decompressed at receiver site.</a:t>
            </a:r>
            <a:endParaRPr lang="en-US" sz="1800" b="0" i="0" u="none" strike="noStrike" baseline="0" dirty="0">
              <a:solidFill>
                <a:srgbClr val="000000"/>
              </a:solidFill>
              <a:latin typeface="Wingdings" panose="05000000000000000000" pitchFamily="2" charset="2"/>
            </a:endParaRPr>
          </a:p>
          <a:p>
            <a:endParaRPr lang="en-IN" dirty="0"/>
          </a:p>
        </p:txBody>
      </p:sp>
    </p:spTree>
    <p:extLst>
      <p:ext uri="{BB962C8B-B14F-4D97-AF65-F5344CB8AC3E}">
        <p14:creationId xmlns:p14="http://schemas.microsoft.com/office/powerpoint/2010/main" val="4263546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A13D7-E059-8BE9-8D9C-6A6D21FA36CE}"/>
              </a:ext>
            </a:extLst>
          </p:cNvPr>
          <p:cNvSpPr>
            <a:spLocks noGrp="1"/>
          </p:cNvSpPr>
          <p:nvPr>
            <p:ph type="title"/>
          </p:nvPr>
        </p:nvSpPr>
        <p:spPr/>
        <p:txBody>
          <a:bodyPr/>
          <a:lstStyle/>
          <a:p>
            <a:r>
              <a:rPr lang="en-IN" dirty="0"/>
              <a:t>What is MPEG (3)</a:t>
            </a:r>
          </a:p>
        </p:txBody>
      </p:sp>
      <p:sp>
        <p:nvSpPr>
          <p:cNvPr id="3" name="Content Placeholder 2">
            <a:extLst>
              <a:ext uri="{FF2B5EF4-FFF2-40B4-BE49-F238E27FC236}">
                <a16:creationId xmlns:a16="http://schemas.microsoft.com/office/drawing/2014/main" id="{13C65F19-1616-7DB1-83DB-0D6ADB407CB4}"/>
              </a:ext>
            </a:extLst>
          </p:cNvPr>
          <p:cNvSpPr>
            <a:spLocks noGrp="1"/>
          </p:cNvSpPr>
          <p:nvPr>
            <p:ph idx="1"/>
          </p:nvPr>
        </p:nvSpPr>
        <p:spPr/>
        <p:txBody>
          <a:bodyPr/>
          <a:lstStyle/>
          <a:p>
            <a:pPr algn="l"/>
            <a:endParaRPr lang="en-IN" sz="1800" b="0" i="0" u="none" strike="noStrike" baseline="0" dirty="0">
              <a:solidFill>
                <a:srgbClr val="000000"/>
              </a:solidFill>
              <a:latin typeface="Wingdings" panose="05000000000000000000" pitchFamily="2" charset="2"/>
            </a:endParaRPr>
          </a:p>
          <a:p>
            <a:r>
              <a:rPr lang="en-US" sz="1800" b="0" i="0" u="none" strike="noStrike" baseline="0" dirty="0">
                <a:solidFill>
                  <a:srgbClr val="000000"/>
                </a:solidFill>
                <a:latin typeface="Times New Roman" panose="02020603050405020304" pitchFamily="18" charset="0"/>
              </a:rPr>
              <a:t>MPEG follow lossy compression Technique for the compression of Video data.</a:t>
            </a:r>
            <a:r>
              <a:rPr lang="en-US" sz="1800" b="0" i="0" u="none" strike="noStrike" baseline="0" dirty="0">
                <a:solidFill>
                  <a:srgbClr val="000000"/>
                </a:solidFill>
                <a:latin typeface="Wingdings" panose="05000000000000000000" pitchFamily="2" charset="2"/>
              </a:rPr>
              <a:t></a:t>
            </a:r>
          </a:p>
          <a:p>
            <a:r>
              <a:rPr lang="en-US" sz="1800" b="0" i="0" u="none" strike="noStrike" baseline="0" dirty="0">
                <a:solidFill>
                  <a:srgbClr val="000000"/>
                </a:solidFill>
                <a:latin typeface="Times New Roman" panose="02020603050405020304" pitchFamily="18" charset="0"/>
              </a:rPr>
              <a:t>The video data which is not relevant to visualization of human eyes these data is removed from the video that’s why Video Compression follow lossy compression.</a:t>
            </a:r>
            <a:r>
              <a:rPr lang="en-US" sz="1800" b="0" i="0" u="none" strike="noStrike" baseline="0" dirty="0">
                <a:solidFill>
                  <a:srgbClr val="000000"/>
                </a:solidFill>
                <a:latin typeface="Wingdings" panose="05000000000000000000" pitchFamily="2" charset="2"/>
              </a:rPr>
              <a:t></a:t>
            </a:r>
          </a:p>
          <a:p>
            <a:r>
              <a:rPr lang="en-US" sz="1800" b="0" i="0" u="none" strike="noStrike" baseline="0" dirty="0">
                <a:solidFill>
                  <a:srgbClr val="000000"/>
                </a:solidFill>
                <a:latin typeface="Times New Roman" panose="02020603050405020304" pitchFamily="18" charset="0"/>
              </a:rPr>
              <a:t>MPEG show high compression rate because it store difference of frames rather than entire frame of video.</a:t>
            </a:r>
          </a:p>
          <a:p>
            <a:endParaRPr lang="en-US" sz="1800" b="0" i="0" u="none" strike="noStrike" baseline="0" dirty="0">
              <a:solidFill>
                <a:srgbClr val="000000"/>
              </a:solidFill>
              <a:latin typeface="Wingdings" panose="05000000000000000000" pitchFamily="2" charset="2"/>
            </a:endParaRPr>
          </a:p>
          <a:p>
            <a:pPr marL="0" indent="0">
              <a:buNone/>
            </a:pPr>
            <a:endParaRPr lang="en-IN" dirty="0"/>
          </a:p>
        </p:txBody>
      </p:sp>
    </p:spTree>
    <p:extLst>
      <p:ext uri="{BB962C8B-B14F-4D97-AF65-F5344CB8AC3E}">
        <p14:creationId xmlns:p14="http://schemas.microsoft.com/office/powerpoint/2010/main" val="175174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BB192-EF53-5A1E-24D8-F1722F910536}"/>
              </a:ext>
            </a:extLst>
          </p:cNvPr>
          <p:cNvSpPr>
            <a:spLocks noGrp="1"/>
          </p:cNvSpPr>
          <p:nvPr>
            <p:ph type="title"/>
          </p:nvPr>
        </p:nvSpPr>
        <p:spPr/>
        <p:txBody>
          <a:bodyPr/>
          <a:lstStyle/>
          <a:p>
            <a:r>
              <a:rPr lang="en-IN" dirty="0"/>
              <a:t>What is MPEG(4) - types</a:t>
            </a:r>
          </a:p>
        </p:txBody>
      </p:sp>
      <p:sp>
        <p:nvSpPr>
          <p:cNvPr id="3" name="Content Placeholder 2">
            <a:extLst>
              <a:ext uri="{FF2B5EF4-FFF2-40B4-BE49-F238E27FC236}">
                <a16:creationId xmlns:a16="http://schemas.microsoft.com/office/drawing/2014/main" id="{45439B72-A8D1-85D1-7256-9F1B3A0085B8}"/>
              </a:ext>
            </a:extLst>
          </p:cNvPr>
          <p:cNvSpPr>
            <a:spLocks noGrp="1"/>
          </p:cNvSpPr>
          <p:nvPr>
            <p:ph idx="1"/>
          </p:nvPr>
        </p:nvSpPr>
        <p:spPr/>
        <p:txBody>
          <a:bodyPr/>
          <a:lstStyle/>
          <a:p>
            <a:r>
              <a:rPr lang="en-IN" dirty="0"/>
              <a:t>MPEG1</a:t>
            </a:r>
          </a:p>
          <a:p>
            <a:r>
              <a:rPr lang="en-IN" dirty="0"/>
              <a:t>MPEG2</a:t>
            </a:r>
          </a:p>
          <a:p>
            <a:r>
              <a:rPr lang="en-IN" dirty="0"/>
              <a:t>MPEG3</a:t>
            </a:r>
          </a:p>
          <a:p>
            <a:r>
              <a:rPr lang="en-IN" dirty="0"/>
              <a:t>MPEG4</a:t>
            </a:r>
          </a:p>
          <a:p>
            <a:r>
              <a:rPr lang="en-IN" dirty="0"/>
              <a:t>MPEG7</a:t>
            </a:r>
          </a:p>
          <a:p>
            <a:endParaRPr lang="en-IN" dirty="0"/>
          </a:p>
        </p:txBody>
      </p:sp>
    </p:spTree>
    <p:extLst>
      <p:ext uri="{BB962C8B-B14F-4D97-AF65-F5344CB8AC3E}">
        <p14:creationId xmlns:p14="http://schemas.microsoft.com/office/powerpoint/2010/main" val="575706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DCCB7-44E0-F7C2-31CE-636DF3C395E9}"/>
              </a:ext>
            </a:extLst>
          </p:cNvPr>
          <p:cNvSpPr>
            <a:spLocks noGrp="1"/>
          </p:cNvSpPr>
          <p:nvPr>
            <p:ph type="title"/>
          </p:nvPr>
        </p:nvSpPr>
        <p:spPr/>
        <p:txBody>
          <a:bodyPr/>
          <a:lstStyle/>
          <a:p>
            <a:r>
              <a:rPr lang="en-IN" dirty="0"/>
              <a:t>MPEG1</a:t>
            </a:r>
          </a:p>
        </p:txBody>
      </p:sp>
      <p:sp>
        <p:nvSpPr>
          <p:cNvPr id="3" name="Content Placeholder 2">
            <a:extLst>
              <a:ext uri="{FF2B5EF4-FFF2-40B4-BE49-F238E27FC236}">
                <a16:creationId xmlns:a16="http://schemas.microsoft.com/office/drawing/2014/main" id="{BDE4F4EF-0743-270A-8267-873DB21044DD}"/>
              </a:ext>
            </a:extLst>
          </p:cNvPr>
          <p:cNvSpPr>
            <a:spLocks noGrp="1"/>
          </p:cNvSpPr>
          <p:nvPr>
            <p:ph idx="1"/>
          </p:nvPr>
        </p:nvSpPr>
        <p:spPr/>
        <p:txBody>
          <a:bodyPr/>
          <a:lstStyle/>
          <a:p>
            <a:r>
              <a:rPr lang="en-IN" sz="1800" b="0" i="0" u="none" strike="noStrike" baseline="0" dirty="0">
                <a:solidFill>
                  <a:srgbClr val="000000"/>
                </a:solidFill>
                <a:latin typeface="Times New Roman" panose="02020603050405020304" pitchFamily="18" charset="0"/>
              </a:rPr>
              <a:t>Approved in Nov 1992 Standard for lossy video/audio compression.</a:t>
            </a:r>
          </a:p>
          <a:p>
            <a:r>
              <a:rPr lang="en-IN" sz="1800" b="0" i="0" u="none" strike="noStrike" baseline="0" dirty="0">
                <a:solidFill>
                  <a:srgbClr val="000000"/>
                </a:solidFill>
                <a:latin typeface="Times New Roman" panose="02020603050405020304" pitchFamily="18" charset="0"/>
              </a:rPr>
              <a:t>Developed by ISO,IEC.</a:t>
            </a:r>
          </a:p>
          <a:p>
            <a:r>
              <a:rPr lang="en-IN" sz="1800" b="0" i="0" u="none" strike="noStrike" baseline="0" dirty="0">
                <a:solidFill>
                  <a:srgbClr val="000000"/>
                </a:solidFill>
                <a:latin typeface="Times New Roman" panose="02020603050405020304" pitchFamily="18" charset="0"/>
              </a:rPr>
              <a:t>Designed to compress VHS-quality raw digital video and CD audio down to 1.5 Mbit/s.</a:t>
            </a:r>
          </a:p>
          <a:p>
            <a:r>
              <a:rPr lang="en-IN" sz="1800" b="0" i="0" u="none" strike="noStrike" baseline="0" dirty="0">
                <a:solidFill>
                  <a:srgbClr val="000000"/>
                </a:solidFill>
                <a:latin typeface="Times New Roman" panose="02020603050405020304" pitchFamily="18" charset="0"/>
              </a:rPr>
              <a:t>Provide coding of Video and its associated Audio with speed 1.5 MBPS for digital storage media</a:t>
            </a:r>
          </a:p>
          <a:p>
            <a:r>
              <a:rPr lang="en-IN" sz="1800" b="0" i="0" u="none" strike="noStrike" baseline="0" dirty="0">
                <a:solidFill>
                  <a:srgbClr val="000000"/>
                </a:solidFill>
                <a:latin typeface="Times New Roman" panose="02020603050405020304" pitchFamily="18" charset="0"/>
              </a:rPr>
              <a:t>Extension of JPEG ,H.261.</a:t>
            </a:r>
          </a:p>
          <a:p>
            <a:r>
              <a:rPr lang="en-IN" sz="1800" b="0" i="0" u="none" strike="noStrike" baseline="0" dirty="0">
                <a:solidFill>
                  <a:srgbClr val="000000"/>
                </a:solidFill>
                <a:latin typeface="Times New Roman" panose="02020603050405020304" pitchFamily="18" charset="0"/>
              </a:rPr>
              <a:t>Only supports progressive pictures.</a:t>
            </a:r>
          </a:p>
          <a:p>
            <a:endParaRPr lang="en-IN" dirty="0"/>
          </a:p>
        </p:txBody>
      </p:sp>
    </p:spTree>
    <p:extLst>
      <p:ext uri="{BB962C8B-B14F-4D97-AF65-F5344CB8AC3E}">
        <p14:creationId xmlns:p14="http://schemas.microsoft.com/office/powerpoint/2010/main" val="2924244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A8C4-E6FE-996A-C2FF-828684AC9C3C}"/>
              </a:ext>
            </a:extLst>
          </p:cNvPr>
          <p:cNvSpPr>
            <a:spLocks noGrp="1"/>
          </p:cNvSpPr>
          <p:nvPr>
            <p:ph type="title"/>
          </p:nvPr>
        </p:nvSpPr>
        <p:spPr/>
        <p:txBody>
          <a:bodyPr/>
          <a:lstStyle/>
          <a:p>
            <a:r>
              <a:rPr lang="en-IN" dirty="0"/>
              <a:t>MPEG Video Coding</a:t>
            </a:r>
          </a:p>
        </p:txBody>
      </p:sp>
      <p:sp>
        <p:nvSpPr>
          <p:cNvPr id="3" name="Content Placeholder 2">
            <a:extLst>
              <a:ext uri="{FF2B5EF4-FFF2-40B4-BE49-F238E27FC236}">
                <a16:creationId xmlns:a16="http://schemas.microsoft.com/office/drawing/2014/main" id="{D86F5013-683B-5FB0-55FB-8E32048241C7}"/>
              </a:ext>
            </a:extLst>
          </p:cNvPr>
          <p:cNvSpPr>
            <a:spLocks noGrp="1"/>
          </p:cNvSpPr>
          <p:nvPr>
            <p:ph idx="1"/>
          </p:nvPr>
        </p:nvSpPr>
        <p:spPr/>
        <p:txBody>
          <a:bodyPr>
            <a:normAutofit fontScale="92500"/>
          </a:bodyPr>
          <a:lstStyle/>
          <a:p>
            <a:pPr marL="0" indent="0">
              <a:buNone/>
            </a:pPr>
            <a:endParaRPr lang="en-US" dirty="0"/>
          </a:p>
          <a:p>
            <a:pPr marL="0" indent="0">
              <a:buNone/>
            </a:pPr>
            <a:r>
              <a:rPr lang="en-US" dirty="0"/>
              <a:t>MPEG-1: Designed for non-interlaced video formats, primarily targeting bit rates up to about 1.5 Mbit/s.​</a:t>
            </a:r>
          </a:p>
          <a:p>
            <a:pPr marL="0" indent="0">
              <a:buNone/>
            </a:pPr>
            <a:endParaRPr lang="en-US" dirty="0"/>
          </a:p>
          <a:p>
            <a:pPr marL="0" indent="0">
              <a:buNone/>
            </a:pPr>
            <a:r>
              <a:rPr lang="en-US" dirty="0"/>
              <a:t>MPEG-2: Developed to handle interlaced video formats, supporting higher bit rates (approximately 5 to 30 Mbit/s), suitable for high-quality and high-definition video applications.</a:t>
            </a:r>
          </a:p>
          <a:p>
            <a:pPr marL="0" indent="0">
              <a:buNone/>
            </a:pPr>
            <a:r>
              <a:rPr lang="en-US" dirty="0"/>
              <a:t> The MPEG-2 standard was first published in 1994 as ISO/IEC 13818, again comprising three parts ± systems, video and audio</a:t>
            </a:r>
          </a:p>
        </p:txBody>
      </p:sp>
    </p:spTree>
    <p:extLst>
      <p:ext uri="{BB962C8B-B14F-4D97-AF65-F5344CB8AC3E}">
        <p14:creationId xmlns:p14="http://schemas.microsoft.com/office/powerpoint/2010/main" val="330873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104D-8089-83DA-E7CC-ADE807F5D70D}"/>
              </a:ext>
            </a:extLst>
          </p:cNvPr>
          <p:cNvSpPr>
            <a:spLocks noGrp="1"/>
          </p:cNvSpPr>
          <p:nvPr>
            <p:ph type="title"/>
          </p:nvPr>
        </p:nvSpPr>
        <p:spPr/>
        <p:txBody>
          <a:bodyPr/>
          <a:lstStyle/>
          <a:p>
            <a:r>
              <a:rPr lang="en-IN" dirty="0"/>
              <a:t>MPEG – video Coding Principles</a:t>
            </a:r>
          </a:p>
        </p:txBody>
      </p:sp>
      <p:sp>
        <p:nvSpPr>
          <p:cNvPr id="3" name="Content Placeholder 2">
            <a:extLst>
              <a:ext uri="{FF2B5EF4-FFF2-40B4-BE49-F238E27FC236}">
                <a16:creationId xmlns:a16="http://schemas.microsoft.com/office/drawing/2014/main" id="{7314A5F8-3CA7-5696-25C0-A65DD75747EF}"/>
              </a:ext>
            </a:extLst>
          </p:cNvPr>
          <p:cNvSpPr>
            <a:spLocks noGrp="1"/>
          </p:cNvSpPr>
          <p:nvPr>
            <p:ph idx="1"/>
          </p:nvPr>
        </p:nvSpPr>
        <p:spPr/>
        <p:txBody>
          <a:bodyPr>
            <a:normAutofit lnSpcReduction="10000"/>
          </a:bodyPr>
          <a:lstStyle/>
          <a:p>
            <a:r>
              <a:rPr lang="en-US" b="1" dirty="0"/>
              <a:t>Spatial and Temporal Redundancy</a:t>
            </a:r>
            <a:r>
              <a:rPr lang="en-US" dirty="0"/>
              <a:t>: Exploits the similarities between neighboring pixels within a frame (spatial) and across consecutive frames (temporal).​</a:t>
            </a:r>
          </a:p>
          <a:p>
            <a:endParaRPr lang="en-US" dirty="0"/>
          </a:p>
          <a:p>
            <a:r>
              <a:rPr lang="en-US" b="1" dirty="0"/>
              <a:t>Entropy Redundancy: </a:t>
            </a:r>
            <a:r>
              <a:rPr lang="en-US" dirty="0"/>
              <a:t>Utilizes the statistical occurrence of pixel values, assigning shorter codes to more frequent values to achieve compression.​</a:t>
            </a:r>
          </a:p>
          <a:p>
            <a:endParaRPr lang="en-US" dirty="0"/>
          </a:p>
          <a:p>
            <a:r>
              <a:rPr lang="en-US" b="1" dirty="0"/>
              <a:t>Psycho-visual Redundancy: </a:t>
            </a:r>
            <a:r>
              <a:rPr lang="en-US" dirty="0"/>
              <a:t>Leverages the limitations of human vision, such as reduced sensitivity to fine details and fast motion, to remove less perceptible information.</a:t>
            </a:r>
            <a:endParaRPr lang="en-IN" dirty="0"/>
          </a:p>
        </p:txBody>
      </p:sp>
    </p:spTree>
    <p:extLst>
      <p:ext uri="{BB962C8B-B14F-4D97-AF65-F5344CB8AC3E}">
        <p14:creationId xmlns:p14="http://schemas.microsoft.com/office/powerpoint/2010/main" val="3657158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9C11-404A-F632-DE07-4523829232B0}"/>
              </a:ext>
            </a:extLst>
          </p:cNvPr>
          <p:cNvSpPr>
            <a:spLocks noGrp="1"/>
          </p:cNvSpPr>
          <p:nvPr>
            <p:ph type="title"/>
          </p:nvPr>
        </p:nvSpPr>
        <p:spPr/>
        <p:txBody>
          <a:bodyPr/>
          <a:lstStyle/>
          <a:p>
            <a:r>
              <a:rPr lang="en-IN" dirty="0" err="1"/>
              <a:t>MPEg</a:t>
            </a:r>
            <a:r>
              <a:rPr lang="en-IN" dirty="0"/>
              <a:t> – VIDEO CODING PRINCIPLES(2)- Spatial</a:t>
            </a:r>
          </a:p>
        </p:txBody>
      </p:sp>
      <p:sp>
        <p:nvSpPr>
          <p:cNvPr id="3" name="Content Placeholder 2">
            <a:extLst>
              <a:ext uri="{FF2B5EF4-FFF2-40B4-BE49-F238E27FC236}">
                <a16:creationId xmlns:a16="http://schemas.microsoft.com/office/drawing/2014/main" id="{9E818F9F-4C4A-4FB1-E8A2-C00252ADAAD6}"/>
              </a:ext>
            </a:extLst>
          </p:cNvPr>
          <p:cNvSpPr>
            <a:spLocks noGrp="1"/>
          </p:cNvSpPr>
          <p:nvPr>
            <p:ph idx="1"/>
          </p:nvPr>
        </p:nvSpPr>
        <p:spPr/>
        <p:txBody>
          <a:bodyPr/>
          <a:lstStyle/>
          <a:p>
            <a:r>
              <a:rPr lang="en-US" dirty="0"/>
              <a:t>Many images have areas where pixel values are similar, especially in regions of smooth surfaces or objects with little texture. Compression algorithms can take advantage of this by representing these areas with fewer bits than if each pixel's value were stored individually. </a:t>
            </a:r>
          </a:p>
          <a:p>
            <a:r>
              <a:rPr lang="en-US" dirty="0"/>
              <a:t>For example, if a large portion of an image is a solid color, it's more efficient to represent that area with a single-color code rather than individual pixel values for each pixel. </a:t>
            </a:r>
            <a:endParaRPr lang="en-IN" dirty="0"/>
          </a:p>
        </p:txBody>
      </p:sp>
    </p:spTree>
    <p:extLst>
      <p:ext uri="{BB962C8B-B14F-4D97-AF65-F5344CB8AC3E}">
        <p14:creationId xmlns:p14="http://schemas.microsoft.com/office/powerpoint/2010/main" val="1091225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EDA7-7263-C192-3B28-4D285D2C82D1}"/>
              </a:ext>
            </a:extLst>
          </p:cNvPr>
          <p:cNvSpPr>
            <a:spLocks noGrp="1"/>
          </p:cNvSpPr>
          <p:nvPr>
            <p:ph type="title"/>
          </p:nvPr>
        </p:nvSpPr>
        <p:spPr/>
        <p:txBody>
          <a:bodyPr/>
          <a:lstStyle/>
          <a:p>
            <a:r>
              <a:rPr lang="en-IN" dirty="0" err="1"/>
              <a:t>MPEg</a:t>
            </a:r>
            <a:r>
              <a:rPr lang="en-IN" dirty="0"/>
              <a:t> – VIDEO CODING PRINCIPLES(2)- Temporal</a:t>
            </a:r>
          </a:p>
        </p:txBody>
      </p:sp>
      <p:sp>
        <p:nvSpPr>
          <p:cNvPr id="3" name="Content Placeholder 2">
            <a:extLst>
              <a:ext uri="{FF2B5EF4-FFF2-40B4-BE49-F238E27FC236}">
                <a16:creationId xmlns:a16="http://schemas.microsoft.com/office/drawing/2014/main" id="{020CBAF0-B210-3EBF-4A89-7AE2D888B03F}"/>
              </a:ext>
            </a:extLst>
          </p:cNvPr>
          <p:cNvSpPr>
            <a:spLocks noGrp="1"/>
          </p:cNvSpPr>
          <p:nvPr>
            <p:ph idx="1"/>
          </p:nvPr>
        </p:nvSpPr>
        <p:spPr/>
        <p:txBody>
          <a:bodyPr/>
          <a:lstStyle/>
          <a:p>
            <a:r>
              <a:rPr lang="en-US" dirty="0"/>
              <a:t>In video, consecutive frames often have significant overlap. Rather than storing each frame in its entirety, compression algorithms can store only the differences between frames, or motion vectors, and then re-create the video by combining these changes with previous frames. </a:t>
            </a:r>
          </a:p>
          <a:p>
            <a:r>
              <a:rPr lang="en-US" dirty="0"/>
              <a:t>This approach can significantly reduce the amount of data needed to store or transmit video. </a:t>
            </a:r>
            <a:endParaRPr lang="en-IN" dirty="0"/>
          </a:p>
        </p:txBody>
      </p:sp>
    </p:spTree>
    <p:extLst>
      <p:ext uri="{BB962C8B-B14F-4D97-AF65-F5344CB8AC3E}">
        <p14:creationId xmlns:p14="http://schemas.microsoft.com/office/powerpoint/2010/main" val="363432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9B7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81EB84D-685E-569B-C3CC-9172591DC092}"/>
              </a:ext>
            </a:extLst>
          </p:cNvPr>
          <p:cNvPicPr>
            <a:picLocks noGrp="1" noChangeAspect="1"/>
          </p:cNvPicPr>
          <p:nvPr>
            <p:ph idx="1"/>
          </p:nvPr>
        </p:nvPicPr>
        <p:blipFill>
          <a:blip r:embed="rId3"/>
          <a:stretch>
            <a:fillRect/>
          </a:stretch>
        </p:blipFill>
        <p:spPr>
          <a:xfrm>
            <a:off x="3651694" y="643467"/>
            <a:ext cx="4888611" cy="5571066"/>
          </a:xfrm>
          <a:prstGeom prst="rect">
            <a:avLst/>
          </a:prstGeom>
        </p:spPr>
      </p:pic>
    </p:spTree>
    <p:extLst>
      <p:ext uri="{BB962C8B-B14F-4D97-AF65-F5344CB8AC3E}">
        <p14:creationId xmlns:p14="http://schemas.microsoft.com/office/powerpoint/2010/main" val="750816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B1B0-CD84-9BB9-6C5D-10D233047F33}"/>
              </a:ext>
            </a:extLst>
          </p:cNvPr>
          <p:cNvSpPr>
            <a:spLocks noGrp="1"/>
          </p:cNvSpPr>
          <p:nvPr>
            <p:ph type="title"/>
          </p:nvPr>
        </p:nvSpPr>
        <p:spPr/>
        <p:txBody>
          <a:bodyPr/>
          <a:lstStyle/>
          <a:p>
            <a:r>
              <a:rPr lang="en-IN" dirty="0"/>
              <a:t>MPEG – VIDEO CODING PRINCIPLES(4) - </a:t>
            </a:r>
            <a:r>
              <a:rPr lang="en-IN" dirty="0" err="1"/>
              <a:t>EnTROPY</a:t>
            </a:r>
            <a:endParaRPr lang="en-IN" dirty="0"/>
          </a:p>
        </p:txBody>
      </p:sp>
      <p:sp>
        <p:nvSpPr>
          <p:cNvPr id="3" name="Content Placeholder 2">
            <a:extLst>
              <a:ext uri="{FF2B5EF4-FFF2-40B4-BE49-F238E27FC236}">
                <a16:creationId xmlns:a16="http://schemas.microsoft.com/office/drawing/2014/main" id="{2A7C8C0E-8B5E-F1D2-3439-5C1BD043A227}"/>
              </a:ext>
            </a:extLst>
          </p:cNvPr>
          <p:cNvSpPr>
            <a:spLocks noGrp="1"/>
          </p:cNvSpPr>
          <p:nvPr>
            <p:ph idx="1"/>
          </p:nvPr>
        </p:nvSpPr>
        <p:spPr/>
        <p:txBody>
          <a:bodyPr/>
          <a:lstStyle/>
          <a:p>
            <a:r>
              <a:rPr lang="en-US" dirty="0"/>
              <a:t>For any non-random digitized signal, some code values occur more frequently than others. This can be exploited by coding the more frequently occurring values with shorter codes than the rarer ones.  </a:t>
            </a:r>
          </a:p>
          <a:p>
            <a:r>
              <a:rPr lang="en-US" dirty="0"/>
              <a:t>This same principle has long been exploited in Morse code where the most common letters in English, ‘E’ and ‘T’, are represented by one dot and one dash, respectively, whereas the rarest letters, ‘X’, ‘Y’ and ‘Z’, are each represented by a total of four dots and dashes.</a:t>
            </a:r>
            <a:endParaRPr lang="en-IN" dirty="0"/>
          </a:p>
        </p:txBody>
      </p:sp>
    </p:spTree>
    <p:extLst>
      <p:ext uri="{BB962C8B-B14F-4D97-AF65-F5344CB8AC3E}">
        <p14:creationId xmlns:p14="http://schemas.microsoft.com/office/powerpoint/2010/main" val="277822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CC2D-0478-D608-FB5E-F5348AF9DF44}"/>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A122540C-4546-F375-756B-B9769C0790AC}"/>
              </a:ext>
            </a:extLst>
          </p:cNvPr>
          <p:cNvSpPr>
            <a:spLocks noGrp="1"/>
          </p:cNvSpPr>
          <p:nvPr>
            <p:ph idx="1"/>
          </p:nvPr>
        </p:nvSpPr>
        <p:spPr/>
        <p:txBody>
          <a:bodyPr/>
          <a:lstStyle/>
          <a:p>
            <a:r>
              <a:rPr lang="en-IN" dirty="0"/>
              <a:t>Compression	</a:t>
            </a:r>
          </a:p>
          <a:p>
            <a:r>
              <a:rPr lang="en-IN" dirty="0"/>
              <a:t>Compression Technique</a:t>
            </a:r>
          </a:p>
          <a:p>
            <a:r>
              <a:rPr lang="en-IN" dirty="0"/>
              <a:t>What is MPEG Video Coding</a:t>
            </a:r>
          </a:p>
          <a:p>
            <a:r>
              <a:rPr lang="en-IN" dirty="0"/>
              <a:t>MPEG – Types.</a:t>
            </a:r>
          </a:p>
          <a:p>
            <a:endParaRPr lang="en-IN" dirty="0"/>
          </a:p>
        </p:txBody>
      </p:sp>
    </p:spTree>
    <p:extLst>
      <p:ext uri="{BB962C8B-B14F-4D97-AF65-F5344CB8AC3E}">
        <p14:creationId xmlns:p14="http://schemas.microsoft.com/office/powerpoint/2010/main" val="2758277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C8E98-89C8-695F-0AEF-AEA238B7C6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9AB2EE-B82A-D6AC-5DF0-69F10F69207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91B2094-B4B3-0AD3-C963-A2E216D1196E}"/>
              </a:ext>
            </a:extLst>
          </p:cNvPr>
          <p:cNvPicPr>
            <a:picLocks noChangeAspect="1"/>
          </p:cNvPicPr>
          <p:nvPr/>
        </p:nvPicPr>
        <p:blipFill>
          <a:blip r:embed="rId2"/>
          <a:stretch>
            <a:fillRect/>
          </a:stretch>
        </p:blipFill>
        <p:spPr>
          <a:xfrm>
            <a:off x="4126059" y="757958"/>
            <a:ext cx="3939881" cy="5342083"/>
          </a:xfrm>
          <a:prstGeom prst="rect">
            <a:avLst/>
          </a:prstGeom>
        </p:spPr>
      </p:pic>
    </p:spTree>
    <p:extLst>
      <p:ext uri="{BB962C8B-B14F-4D97-AF65-F5344CB8AC3E}">
        <p14:creationId xmlns:p14="http://schemas.microsoft.com/office/powerpoint/2010/main" val="875782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8FF6-14AE-C7E7-0051-B81D641CD224}"/>
              </a:ext>
            </a:extLst>
          </p:cNvPr>
          <p:cNvSpPr>
            <a:spLocks noGrp="1"/>
          </p:cNvSpPr>
          <p:nvPr>
            <p:ph type="title"/>
          </p:nvPr>
        </p:nvSpPr>
        <p:spPr/>
        <p:txBody>
          <a:bodyPr/>
          <a:lstStyle/>
          <a:p>
            <a:r>
              <a:rPr lang="en-IN" dirty="0"/>
              <a:t>MPEG – VIDEO CODING PRINCIPLES(4)</a:t>
            </a:r>
          </a:p>
        </p:txBody>
      </p:sp>
      <p:sp>
        <p:nvSpPr>
          <p:cNvPr id="3" name="Content Placeholder 2">
            <a:extLst>
              <a:ext uri="{FF2B5EF4-FFF2-40B4-BE49-F238E27FC236}">
                <a16:creationId xmlns:a16="http://schemas.microsoft.com/office/drawing/2014/main" id="{2695FB9A-4A8B-73BB-40DA-D65053887F0A}"/>
              </a:ext>
            </a:extLst>
          </p:cNvPr>
          <p:cNvSpPr>
            <a:spLocks noGrp="1"/>
          </p:cNvSpPr>
          <p:nvPr>
            <p:ph idx="1"/>
          </p:nvPr>
        </p:nvSpPr>
        <p:spPr/>
        <p:txBody>
          <a:bodyPr/>
          <a:lstStyle/>
          <a:p>
            <a:r>
              <a:rPr lang="en-US" b="0" i="0" dirty="0">
                <a:solidFill>
                  <a:srgbClr val="001D35"/>
                </a:solidFill>
                <a:effectLst/>
                <a:latin typeface="Google Sans"/>
              </a:rPr>
              <a:t>MPEG video compression works by reducing both spatial and temporal redundancy. </a:t>
            </a:r>
          </a:p>
          <a:p>
            <a:r>
              <a:rPr lang="en-US" b="0" i="0" dirty="0">
                <a:solidFill>
                  <a:srgbClr val="001D35"/>
                </a:solidFill>
                <a:effectLst/>
                <a:latin typeface="Google Sans"/>
              </a:rPr>
              <a:t>It achieves this through techniques like </a:t>
            </a:r>
          </a:p>
          <a:p>
            <a:pPr lvl="1"/>
            <a:r>
              <a:rPr lang="en-US" b="0" i="0" dirty="0">
                <a:solidFill>
                  <a:srgbClr val="001D35"/>
                </a:solidFill>
                <a:effectLst/>
                <a:latin typeface="Google Sans"/>
              </a:rPr>
              <a:t>Discrete Cosine Transform (DCT), </a:t>
            </a:r>
          </a:p>
          <a:p>
            <a:pPr lvl="1"/>
            <a:r>
              <a:rPr lang="en-US" b="0" i="0" dirty="0">
                <a:solidFill>
                  <a:srgbClr val="001D35"/>
                </a:solidFill>
                <a:effectLst/>
                <a:latin typeface="Google Sans"/>
              </a:rPr>
              <a:t>motion compensation, and variable length coding. </a:t>
            </a:r>
          </a:p>
          <a:p>
            <a:pPr lvl="1"/>
            <a:r>
              <a:rPr lang="en-US" b="0" i="0" dirty="0">
                <a:solidFill>
                  <a:srgbClr val="001D35"/>
                </a:solidFill>
                <a:effectLst/>
                <a:latin typeface="Google Sans"/>
              </a:rPr>
              <a:t>The process involves frame grouping, motion vector prediction, and encoding/decoding of I, P, and B frames to minimize data while maintaining quality. </a:t>
            </a:r>
            <a:endParaRPr lang="en-IN" dirty="0"/>
          </a:p>
        </p:txBody>
      </p:sp>
    </p:spTree>
    <p:extLst>
      <p:ext uri="{BB962C8B-B14F-4D97-AF65-F5344CB8AC3E}">
        <p14:creationId xmlns:p14="http://schemas.microsoft.com/office/powerpoint/2010/main" val="713470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36A4-CA99-14A0-1F2D-6527E35487BD}"/>
              </a:ext>
            </a:extLst>
          </p:cNvPr>
          <p:cNvSpPr>
            <a:spLocks noGrp="1"/>
          </p:cNvSpPr>
          <p:nvPr>
            <p:ph type="title"/>
          </p:nvPr>
        </p:nvSpPr>
        <p:spPr/>
        <p:txBody>
          <a:bodyPr/>
          <a:lstStyle/>
          <a:p>
            <a:r>
              <a:rPr lang="en-IN" dirty="0"/>
              <a:t>MPEG in DETAIL - </a:t>
            </a:r>
            <a:r>
              <a:rPr lang="en-IN" b="1" i="0" dirty="0">
                <a:solidFill>
                  <a:srgbClr val="001D35"/>
                </a:solidFill>
                <a:effectLst/>
                <a:latin typeface="Google Sans"/>
              </a:rPr>
              <a:t>Preprocessing:</a:t>
            </a:r>
            <a:endParaRPr lang="en-IN" dirty="0"/>
          </a:p>
        </p:txBody>
      </p:sp>
      <p:sp>
        <p:nvSpPr>
          <p:cNvPr id="3" name="Content Placeholder 2">
            <a:extLst>
              <a:ext uri="{FF2B5EF4-FFF2-40B4-BE49-F238E27FC236}">
                <a16:creationId xmlns:a16="http://schemas.microsoft.com/office/drawing/2014/main" id="{44EF0930-E16F-0AD7-1853-EDE9FF4D6183}"/>
              </a:ext>
            </a:extLst>
          </p:cNvPr>
          <p:cNvSpPr>
            <a:spLocks noGrp="1"/>
          </p:cNvSpPr>
          <p:nvPr>
            <p:ph idx="1"/>
          </p:nvPr>
        </p:nvSpPr>
        <p:spPr/>
        <p:txBody>
          <a:bodyPr/>
          <a:lstStyle/>
          <a:p>
            <a:endParaRPr lang="en-US" dirty="0"/>
          </a:p>
          <a:p>
            <a:r>
              <a:rPr lang="en-US" b="1" dirty="0"/>
              <a:t>Color Space Conversion: </a:t>
            </a:r>
            <a:r>
              <a:rPr lang="en-US" dirty="0"/>
              <a:t>MPEG often uses </a:t>
            </a:r>
            <a:r>
              <a:rPr lang="en-US" dirty="0" err="1"/>
              <a:t>YCbCr</a:t>
            </a:r>
            <a:r>
              <a:rPr lang="en-US" dirty="0"/>
              <a:t>, a color space that separates luminance (Y) and chrominance (</a:t>
            </a:r>
            <a:r>
              <a:rPr lang="en-US" dirty="0" err="1"/>
              <a:t>Cb</a:t>
            </a:r>
            <a:r>
              <a:rPr lang="en-US" dirty="0"/>
              <a:t>, Cr) information. This separation is beneficial for compressing video, as human vision is less sensitive to changes in chrominance. </a:t>
            </a:r>
          </a:p>
          <a:p>
            <a:r>
              <a:rPr lang="en-US" b="1" dirty="0" err="1"/>
              <a:t>Downsampling</a:t>
            </a:r>
            <a:r>
              <a:rPr lang="en-US" b="1" dirty="0"/>
              <a:t>: </a:t>
            </a:r>
            <a:r>
              <a:rPr lang="en-US" dirty="0"/>
              <a:t>The chrominance information (</a:t>
            </a:r>
            <a:r>
              <a:rPr lang="en-US" dirty="0" err="1"/>
              <a:t>Cb</a:t>
            </a:r>
            <a:r>
              <a:rPr lang="en-US" dirty="0"/>
              <a:t>, Cr) is often </a:t>
            </a:r>
            <a:r>
              <a:rPr lang="en-US" dirty="0" err="1"/>
              <a:t>downsampled</a:t>
            </a:r>
            <a:r>
              <a:rPr lang="en-US" dirty="0"/>
              <a:t> to reduce the amount of data, as human vision is more sensitive to changes in luminance than chrominance</a:t>
            </a:r>
            <a:endParaRPr lang="en-IN" dirty="0"/>
          </a:p>
        </p:txBody>
      </p:sp>
    </p:spTree>
    <p:extLst>
      <p:ext uri="{BB962C8B-B14F-4D97-AF65-F5344CB8AC3E}">
        <p14:creationId xmlns:p14="http://schemas.microsoft.com/office/powerpoint/2010/main" val="110359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E82C-C799-06F4-0C1A-78493434365A}"/>
              </a:ext>
            </a:extLst>
          </p:cNvPr>
          <p:cNvSpPr>
            <a:spLocks noGrp="1"/>
          </p:cNvSpPr>
          <p:nvPr>
            <p:ph type="title"/>
          </p:nvPr>
        </p:nvSpPr>
        <p:spPr/>
        <p:txBody>
          <a:bodyPr/>
          <a:lstStyle/>
          <a:p>
            <a:r>
              <a:rPr lang="en-IN" dirty="0"/>
              <a:t>MPEG in DETAIL(2) - </a:t>
            </a:r>
            <a:r>
              <a:rPr lang="en-US" b="1" i="0" dirty="0">
                <a:solidFill>
                  <a:srgbClr val="001D35"/>
                </a:solidFill>
                <a:effectLst/>
                <a:latin typeface="Google Sans"/>
              </a:rPr>
              <a:t>Intraframe Compression (Spatial Redundancy Reduction):</a:t>
            </a:r>
            <a:endParaRPr lang="en-IN" dirty="0"/>
          </a:p>
        </p:txBody>
      </p:sp>
      <p:sp>
        <p:nvSpPr>
          <p:cNvPr id="3" name="Content Placeholder 2">
            <a:extLst>
              <a:ext uri="{FF2B5EF4-FFF2-40B4-BE49-F238E27FC236}">
                <a16:creationId xmlns:a16="http://schemas.microsoft.com/office/drawing/2014/main" id="{CF901D1F-44A6-28E6-A71C-614AB366DCC4}"/>
              </a:ext>
            </a:extLst>
          </p:cNvPr>
          <p:cNvSpPr>
            <a:spLocks noGrp="1"/>
          </p:cNvSpPr>
          <p:nvPr>
            <p:ph idx="1"/>
          </p:nvPr>
        </p:nvSpPr>
        <p:spPr>
          <a:xfrm>
            <a:off x="1451579" y="2015732"/>
            <a:ext cx="10466794" cy="3491450"/>
          </a:xfrm>
        </p:spPr>
        <p:txBody>
          <a:bodyPr/>
          <a:lstStyle/>
          <a:p>
            <a:r>
              <a:rPr lang="en-US" b="1" dirty="0"/>
              <a:t>Macroblock Division: </a:t>
            </a:r>
            <a:r>
              <a:rPr lang="en-US" dirty="0"/>
              <a:t>The video frame is divided into 8x8 pixel macroblocks. These are the basic units of processing for MPEG.</a:t>
            </a:r>
          </a:p>
          <a:p>
            <a:r>
              <a:rPr lang="en-US" b="1" dirty="0"/>
              <a:t>Discrete Cosine Transform (DCT): </a:t>
            </a:r>
            <a:r>
              <a:rPr lang="en-US" dirty="0"/>
              <a:t>Each macroblock is transformed using DCT, which converts pixel data from the spatial domain to the frequency domain. This concentrates the energy of the image into a few low-frequency coefficients. </a:t>
            </a:r>
          </a:p>
          <a:p>
            <a:r>
              <a:rPr lang="en-US" b="1" dirty="0"/>
              <a:t>Quantization: </a:t>
            </a:r>
            <a:r>
              <a:rPr lang="en-US" dirty="0"/>
              <a:t>The DCT coefficients are quantized, meaning some of the less important high-frequency coefficients are discarded or reduced in value, leading to further compression. </a:t>
            </a:r>
            <a:endParaRPr lang="en-IN" dirty="0"/>
          </a:p>
        </p:txBody>
      </p:sp>
    </p:spTree>
    <p:extLst>
      <p:ext uri="{BB962C8B-B14F-4D97-AF65-F5344CB8AC3E}">
        <p14:creationId xmlns:p14="http://schemas.microsoft.com/office/powerpoint/2010/main" val="3349675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9FA5568-FBF7-1A99-BE38-EEDE105684D7}"/>
              </a:ext>
            </a:extLst>
          </p:cNvPr>
          <p:cNvPicPr>
            <a:picLocks noGrp="1" noChangeAspect="1"/>
          </p:cNvPicPr>
          <p:nvPr>
            <p:ph idx="1"/>
          </p:nvPr>
        </p:nvPicPr>
        <p:blipFill>
          <a:blip r:embed="rId3"/>
          <a:stretch>
            <a:fillRect/>
          </a:stretch>
        </p:blipFill>
        <p:spPr>
          <a:xfrm>
            <a:off x="2735150" y="643467"/>
            <a:ext cx="6721700" cy="4873234"/>
          </a:xfrm>
          <a:prstGeom prst="rect">
            <a:avLst/>
          </a:prstGeom>
        </p:spPr>
      </p:pic>
    </p:spTree>
    <p:extLst>
      <p:ext uri="{BB962C8B-B14F-4D97-AF65-F5344CB8AC3E}">
        <p14:creationId xmlns:p14="http://schemas.microsoft.com/office/powerpoint/2010/main" val="34552110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83CCD-BE42-A565-8A69-6649BB6E8695}"/>
              </a:ext>
            </a:extLst>
          </p:cNvPr>
          <p:cNvSpPr>
            <a:spLocks noGrp="1"/>
          </p:cNvSpPr>
          <p:nvPr>
            <p:ph type="title"/>
          </p:nvPr>
        </p:nvSpPr>
        <p:spPr/>
        <p:txBody>
          <a:bodyPr/>
          <a:lstStyle/>
          <a:p>
            <a:r>
              <a:rPr lang="en-IN" dirty="0"/>
              <a:t>MPEG in DETAIL(3) - </a:t>
            </a:r>
            <a:r>
              <a:rPr lang="en-US" b="1" i="0" dirty="0">
                <a:solidFill>
                  <a:srgbClr val="001D35"/>
                </a:solidFill>
                <a:effectLst/>
                <a:latin typeface="Google Sans"/>
              </a:rPr>
              <a:t>Intraframe Compression (Spatial Redundancy Reduction):</a:t>
            </a:r>
            <a:endParaRPr lang="en-IN" dirty="0"/>
          </a:p>
        </p:txBody>
      </p:sp>
      <p:sp>
        <p:nvSpPr>
          <p:cNvPr id="3" name="Content Placeholder 2">
            <a:extLst>
              <a:ext uri="{FF2B5EF4-FFF2-40B4-BE49-F238E27FC236}">
                <a16:creationId xmlns:a16="http://schemas.microsoft.com/office/drawing/2014/main" id="{FD4BA491-A68F-D6FF-0FCB-5964C7DA06C7}"/>
              </a:ext>
            </a:extLst>
          </p:cNvPr>
          <p:cNvSpPr>
            <a:spLocks noGrp="1"/>
          </p:cNvSpPr>
          <p:nvPr>
            <p:ph idx="1"/>
          </p:nvPr>
        </p:nvSpPr>
        <p:spPr/>
        <p:txBody>
          <a:bodyPr/>
          <a:lstStyle/>
          <a:p>
            <a:r>
              <a:rPr lang="en-US" b="1" dirty="0"/>
              <a:t>Zigzag Scanning: </a:t>
            </a:r>
            <a:r>
              <a:rPr lang="en-US" dirty="0"/>
              <a:t>The quantized coefficients are scanned in a zigzag pattern, which puts the most significant coefficients at the beginning of the sequence. </a:t>
            </a:r>
          </a:p>
          <a:p>
            <a:endParaRPr lang="en-US" dirty="0"/>
          </a:p>
          <a:p>
            <a:r>
              <a:rPr lang="en-US" b="1" dirty="0"/>
              <a:t>Variable Length Coding (VLC): </a:t>
            </a:r>
            <a:r>
              <a:rPr lang="en-US" dirty="0"/>
              <a:t>The zigzag scanned coefficients are then encoded using VLC, such as Huffman coding or arithmetic coding. VLC assigns shorter codes to more frequent values, further reducing the data size. </a:t>
            </a:r>
            <a:endParaRPr lang="en-IN" dirty="0"/>
          </a:p>
        </p:txBody>
      </p:sp>
    </p:spTree>
    <p:extLst>
      <p:ext uri="{BB962C8B-B14F-4D97-AF65-F5344CB8AC3E}">
        <p14:creationId xmlns:p14="http://schemas.microsoft.com/office/powerpoint/2010/main" val="3927786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3E5DAD7-9D33-3086-1FAA-EADF69671BE5}"/>
              </a:ext>
            </a:extLst>
          </p:cNvPr>
          <p:cNvPicPr>
            <a:picLocks noGrp="1" noChangeAspect="1"/>
          </p:cNvPicPr>
          <p:nvPr>
            <p:ph idx="1"/>
          </p:nvPr>
        </p:nvPicPr>
        <p:blipFill>
          <a:blip r:embed="rId3"/>
          <a:stretch>
            <a:fillRect/>
          </a:stretch>
        </p:blipFill>
        <p:spPr>
          <a:xfrm>
            <a:off x="3702023" y="643467"/>
            <a:ext cx="4787953" cy="4873234"/>
          </a:xfrm>
          <a:prstGeom prst="rect">
            <a:avLst/>
          </a:prstGeom>
        </p:spPr>
      </p:pic>
    </p:spTree>
    <p:extLst>
      <p:ext uri="{BB962C8B-B14F-4D97-AF65-F5344CB8AC3E}">
        <p14:creationId xmlns:p14="http://schemas.microsoft.com/office/powerpoint/2010/main" val="59460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DABD1-FACD-3D4C-3CF1-7CBAF768EC3B}"/>
              </a:ext>
            </a:extLst>
          </p:cNvPr>
          <p:cNvSpPr>
            <a:spLocks noGrp="1"/>
          </p:cNvSpPr>
          <p:nvPr>
            <p:ph type="title"/>
          </p:nvPr>
        </p:nvSpPr>
        <p:spPr/>
        <p:txBody>
          <a:bodyPr/>
          <a:lstStyle/>
          <a:p>
            <a:r>
              <a:rPr lang="en-IN" dirty="0"/>
              <a:t>MPEG in DETAIL (4) - </a:t>
            </a:r>
            <a:r>
              <a:rPr lang="en-US" b="1" i="0" dirty="0">
                <a:solidFill>
                  <a:srgbClr val="001D35"/>
                </a:solidFill>
                <a:effectLst/>
                <a:latin typeface="Google Sans"/>
              </a:rPr>
              <a:t> Interframe Compression (Temporal Redundancy Reduction):</a:t>
            </a:r>
            <a:endParaRPr lang="en-IN" dirty="0"/>
          </a:p>
        </p:txBody>
      </p:sp>
      <p:sp>
        <p:nvSpPr>
          <p:cNvPr id="3" name="Content Placeholder 2">
            <a:extLst>
              <a:ext uri="{FF2B5EF4-FFF2-40B4-BE49-F238E27FC236}">
                <a16:creationId xmlns:a16="http://schemas.microsoft.com/office/drawing/2014/main" id="{1EA7EEBE-F6E6-E5D4-DB47-25A4E4892A56}"/>
              </a:ext>
            </a:extLst>
          </p:cNvPr>
          <p:cNvSpPr>
            <a:spLocks noGrp="1"/>
          </p:cNvSpPr>
          <p:nvPr>
            <p:ph idx="1"/>
          </p:nvPr>
        </p:nvSpPr>
        <p:spPr>
          <a:xfrm>
            <a:off x="1451579" y="2015732"/>
            <a:ext cx="9603275" cy="3778239"/>
          </a:xfrm>
        </p:spPr>
        <p:txBody>
          <a:bodyPr>
            <a:normAutofit fontScale="92500" lnSpcReduction="10000"/>
          </a:bodyPr>
          <a:lstStyle/>
          <a:p>
            <a:r>
              <a:rPr lang="en-US" b="1" dirty="0"/>
              <a:t>Frame Types: </a:t>
            </a:r>
            <a:r>
              <a:rPr lang="en-US" dirty="0"/>
              <a:t>MPEG uses three frame types: </a:t>
            </a:r>
          </a:p>
          <a:p>
            <a:pPr lvl="1"/>
            <a:r>
              <a:rPr lang="en-US" dirty="0"/>
              <a:t>I-frames (Intra-coded), </a:t>
            </a:r>
          </a:p>
          <a:p>
            <a:pPr lvl="1"/>
            <a:r>
              <a:rPr lang="en-US" dirty="0"/>
              <a:t>P-frames (Predictive-coded), and </a:t>
            </a:r>
          </a:p>
          <a:p>
            <a:pPr lvl="1"/>
            <a:r>
              <a:rPr lang="en-US" dirty="0"/>
              <a:t>B-frames (Bidirectional-coded). </a:t>
            </a:r>
          </a:p>
          <a:p>
            <a:r>
              <a:rPr lang="en-US" b="1" dirty="0"/>
              <a:t>I-frames: </a:t>
            </a:r>
            <a:r>
              <a:rPr lang="en-US" dirty="0"/>
              <a:t>These are like JPEG frames, capturing the entire frame's information and serving as a reference point for future frames. </a:t>
            </a:r>
          </a:p>
          <a:p>
            <a:r>
              <a:rPr lang="en-US" b="1" dirty="0"/>
              <a:t>P-frames: </a:t>
            </a:r>
            <a:r>
              <a:rPr lang="en-US" dirty="0"/>
              <a:t>These are encoded based on their difference from the previous I-frame or P-frame, utilizing motion compensation to predict how objects have moved between frames. </a:t>
            </a:r>
          </a:p>
          <a:p>
            <a:r>
              <a:rPr lang="en-US" b="1" dirty="0"/>
              <a:t>B-frames: </a:t>
            </a:r>
            <a:r>
              <a:rPr lang="en-US" dirty="0"/>
              <a:t>These are encoded based on differences from both a previous and a future I-frame or P-frame. This allows for better compression of smoothly moving objects. </a:t>
            </a:r>
            <a:endParaRPr lang="en-IN" dirty="0"/>
          </a:p>
        </p:txBody>
      </p:sp>
    </p:spTree>
    <p:extLst>
      <p:ext uri="{BB962C8B-B14F-4D97-AF65-F5344CB8AC3E}">
        <p14:creationId xmlns:p14="http://schemas.microsoft.com/office/powerpoint/2010/main" val="593739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FA77-2410-2F27-F742-D48D76964A61}"/>
              </a:ext>
            </a:extLst>
          </p:cNvPr>
          <p:cNvSpPr>
            <a:spLocks noGrp="1"/>
          </p:cNvSpPr>
          <p:nvPr>
            <p:ph type="title"/>
          </p:nvPr>
        </p:nvSpPr>
        <p:spPr/>
        <p:txBody>
          <a:bodyPr/>
          <a:lstStyle/>
          <a:p>
            <a:r>
              <a:rPr lang="en-IN" dirty="0"/>
              <a:t>MPEG in DETAIL (5) - </a:t>
            </a:r>
            <a:r>
              <a:rPr lang="en-US" b="1" i="0" dirty="0">
                <a:solidFill>
                  <a:srgbClr val="001D35"/>
                </a:solidFill>
                <a:effectLst/>
                <a:latin typeface="Google Sans"/>
              </a:rPr>
              <a:t> Motion Estimation and Compensation:</a:t>
            </a:r>
            <a:endParaRPr lang="en-IN" dirty="0"/>
          </a:p>
        </p:txBody>
      </p:sp>
      <p:sp>
        <p:nvSpPr>
          <p:cNvPr id="3" name="Content Placeholder 2">
            <a:extLst>
              <a:ext uri="{FF2B5EF4-FFF2-40B4-BE49-F238E27FC236}">
                <a16:creationId xmlns:a16="http://schemas.microsoft.com/office/drawing/2014/main" id="{8206DCCD-0F9C-F283-A4B2-7113459B34D5}"/>
              </a:ext>
            </a:extLst>
          </p:cNvPr>
          <p:cNvSpPr>
            <a:spLocks noGrp="1"/>
          </p:cNvSpPr>
          <p:nvPr>
            <p:ph idx="1"/>
          </p:nvPr>
        </p:nvSpPr>
        <p:spPr/>
        <p:txBody>
          <a:bodyPr/>
          <a:lstStyle/>
          <a:p>
            <a:r>
              <a:rPr lang="en-US" dirty="0"/>
              <a:t>MPEG identifies and encodes motion vectors, which describe the movement of objects between frames. This reduces the need to encode the entire frame, especially when the background is static. </a:t>
            </a:r>
            <a:endParaRPr lang="en-IN" dirty="0"/>
          </a:p>
        </p:txBody>
      </p:sp>
    </p:spTree>
    <p:extLst>
      <p:ext uri="{BB962C8B-B14F-4D97-AF65-F5344CB8AC3E}">
        <p14:creationId xmlns:p14="http://schemas.microsoft.com/office/powerpoint/2010/main" val="3736775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6E6FCC5-96D2-67FB-F39D-A1F1AA8E33D5}"/>
              </a:ext>
            </a:extLst>
          </p:cNvPr>
          <p:cNvPicPr>
            <a:picLocks noGrp="1" noChangeAspect="1"/>
          </p:cNvPicPr>
          <p:nvPr>
            <p:ph idx="1"/>
          </p:nvPr>
        </p:nvPicPr>
        <p:blipFill>
          <a:blip r:embed="rId3"/>
          <a:stretch>
            <a:fillRect/>
          </a:stretch>
        </p:blipFill>
        <p:spPr>
          <a:xfrm>
            <a:off x="2889925" y="643467"/>
            <a:ext cx="6412149" cy="4873234"/>
          </a:xfrm>
          <a:prstGeom prst="rect">
            <a:avLst/>
          </a:prstGeom>
        </p:spPr>
      </p:pic>
    </p:spTree>
    <p:extLst>
      <p:ext uri="{BB962C8B-B14F-4D97-AF65-F5344CB8AC3E}">
        <p14:creationId xmlns:p14="http://schemas.microsoft.com/office/powerpoint/2010/main" val="84487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1B69E-F9B0-E83B-0EC9-3E7AB59576C6}"/>
              </a:ext>
            </a:extLst>
          </p:cNvPr>
          <p:cNvSpPr>
            <a:spLocks noGrp="1"/>
          </p:cNvSpPr>
          <p:nvPr>
            <p:ph type="title"/>
          </p:nvPr>
        </p:nvSpPr>
        <p:spPr/>
        <p:txBody>
          <a:bodyPr/>
          <a:lstStyle/>
          <a:p>
            <a:r>
              <a:rPr lang="en-IN" dirty="0"/>
              <a:t>Car in a race</a:t>
            </a:r>
          </a:p>
        </p:txBody>
      </p:sp>
      <p:pic>
        <p:nvPicPr>
          <p:cNvPr id="5" name="Content Placeholder 4">
            <a:extLst>
              <a:ext uri="{FF2B5EF4-FFF2-40B4-BE49-F238E27FC236}">
                <a16:creationId xmlns:a16="http://schemas.microsoft.com/office/drawing/2014/main" id="{251D2466-C9DD-D4B2-CF92-576DDB2B45D8}"/>
              </a:ext>
            </a:extLst>
          </p:cNvPr>
          <p:cNvPicPr>
            <a:picLocks noGrp="1" noChangeAspect="1"/>
          </p:cNvPicPr>
          <p:nvPr>
            <p:ph idx="1"/>
          </p:nvPr>
        </p:nvPicPr>
        <p:blipFill>
          <a:blip r:embed="rId2"/>
          <a:stretch>
            <a:fillRect/>
          </a:stretch>
        </p:blipFill>
        <p:spPr>
          <a:xfrm>
            <a:off x="2998213" y="2016125"/>
            <a:ext cx="6509899" cy="3449638"/>
          </a:xfrm>
        </p:spPr>
      </p:pic>
    </p:spTree>
    <p:extLst>
      <p:ext uri="{BB962C8B-B14F-4D97-AF65-F5344CB8AC3E}">
        <p14:creationId xmlns:p14="http://schemas.microsoft.com/office/powerpoint/2010/main" val="1060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2DAB700-3911-16BB-852F-A674116BAEBA}"/>
              </a:ext>
            </a:extLst>
          </p:cNvPr>
          <p:cNvPicPr>
            <a:picLocks noGrp="1" noChangeAspect="1"/>
          </p:cNvPicPr>
          <p:nvPr>
            <p:ph idx="1"/>
          </p:nvPr>
        </p:nvPicPr>
        <p:blipFill>
          <a:blip r:embed="rId3"/>
          <a:stretch>
            <a:fillRect/>
          </a:stretch>
        </p:blipFill>
        <p:spPr>
          <a:xfrm>
            <a:off x="643467" y="2234941"/>
            <a:ext cx="10905066" cy="1690285"/>
          </a:xfrm>
          <a:prstGeom prst="rect">
            <a:avLst/>
          </a:prstGeom>
        </p:spPr>
      </p:pic>
    </p:spTree>
    <p:extLst>
      <p:ext uri="{BB962C8B-B14F-4D97-AF65-F5344CB8AC3E}">
        <p14:creationId xmlns:p14="http://schemas.microsoft.com/office/powerpoint/2010/main" val="3882521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89F7B-5F30-7310-0FA2-12EE5F303D7D}"/>
              </a:ext>
            </a:extLst>
          </p:cNvPr>
          <p:cNvSpPr>
            <a:spLocks noGrp="1"/>
          </p:cNvSpPr>
          <p:nvPr>
            <p:ph type="title"/>
          </p:nvPr>
        </p:nvSpPr>
        <p:spPr/>
        <p:txBody>
          <a:bodyPr/>
          <a:lstStyle/>
          <a:p>
            <a:r>
              <a:rPr lang="en-IN" dirty="0"/>
              <a:t>MPEG in detail (6) - </a:t>
            </a:r>
            <a:r>
              <a:rPr lang="en-IN" b="1" i="0" dirty="0">
                <a:solidFill>
                  <a:srgbClr val="001D35"/>
                </a:solidFill>
                <a:effectLst/>
                <a:latin typeface="Google Sans"/>
              </a:rPr>
              <a:t>Encoding:</a:t>
            </a:r>
            <a:endParaRPr lang="en-IN" dirty="0"/>
          </a:p>
        </p:txBody>
      </p:sp>
      <p:sp>
        <p:nvSpPr>
          <p:cNvPr id="3" name="Content Placeholder 2">
            <a:extLst>
              <a:ext uri="{FF2B5EF4-FFF2-40B4-BE49-F238E27FC236}">
                <a16:creationId xmlns:a16="http://schemas.microsoft.com/office/drawing/2014/main" id="{8A2D2685-F236-6DD3-01B3-DED050EE600B}"/>
              </a:ext>
            </a:extLst>
          </p:cNvPr>
          <p:cNvSpPr>
            <a:spLocks noGrp="1"/>
          </p:cNvSpPr>
          <p:nvPr>
            <p:ph idx="1"/>
          </p:nvPr>
        </p:nvSpPr>
        <p:spPr/>
        <p:txBody>
          <a:bodyPr/>
          <a:lstStyle/>
          <a:p>
            <a:r>
              <a:rPr lang="en-US" dirty="0"/>
              <a:t>The compressed data is organized into a bitstream, which includes headers for information like frame type, resolution, and motion vectors. </a:t>
            </a:r>
            <a:endParaRPr lang="en-IN" dirty="0"/>
          </a:p>
        </p:txBody>
      </p:sp>
    </p:spTree>
    <p:extLst>
      <p:ext uri="{BB962C8B-B14F-4D97-AF65-F5344CB8AC3E}">
        <p14:creationId xmlns:p14="http://schemas.microsoft.com/office/powerpoint/2010/main" val="3513866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6839-A164-092B-81E1-605F2D898846}"/>
              </a:ext>
            </a:extLst>
          </p:cNvPr>
          <p:cNvSpPr>
            <a:spLocks noGrp="1"/>
          </p:cNvSpPr>
          <p:nvPr>
            <p:ph type="title"/>
          </p:nvPr>
        </p:nvSpPr>
        <p:spPr/>
        <p:txBody>
          <a:bodyPr/>
          <a:lstStyle/>
          <a:p>
            <a:r>
              <a:rPr lang="en-IN" dirty="0"/>
              <a:t>MPEG in DETAIL (7) - </a:t>
            </a:r>
            <a:r>
              <a:rPr lang="en-IN" b="1" i="0" dirty="0">
                <a:solidFill>
                  <a:srgbClr val="001D35"/>
                </a:solidFill>
                <a:effectLst/>
                <a:latin typeface="Google Sans"/>
              </a:rPr>
              <a:t>Decoding:</a:t>
            </a:r>
            <a:endParaRPr lang="en-IN" dirty="0"/>
          </a:p>
        </p:txBody>
      </p:sp>
      <p:sp>
        <p:nvSpPr>
          <p:cNvPr id="3" name="Content Placeholder 2">
            <a:extLst>
              <a:ext uri="{FF2B5EF4-FFF2-40B4-BE49-F238E27FC236}">
                <a16:creationId xmlns:a16="http://schemas.microsoft.com/office/drawing/2014/main" id="{267E5169-322B-68F6-A2B4-35B41B8992FC}"/>
              </a:ext>
            </a:extLst>
          </p:cNvPr>
          <p:cNvSpPr>
            <a:spLocks noGrp="1"/>
          </p:cNvSpPr>
          <p:nvPr>
            <p:ph idx="1"/>
          </p:nvPr>
        </p:nvSpPr>
        <p:spPr/>
        <p:txBody>
          <a:bodyPr/>
          <a:lstStyle/>
          <a:p>
            <a:r>
              <a:rPr lang="en-US" dirty="0"/>
              <a:t>The decoder reads the bitstream and reconstructs the video frames by performing the reverse of the encoding process. </a:t>
            </a:r>
          </a:p>
          <a:p>
            <a:r>
              <a:rPr lang="en-US" dirty="0"/>
              <a:t>It uses the I-frames as a reference, the P-frames based on the previous frame, and the B-frames based on both previous and future frames. </a:t>
            </a:r>
          </a:p>
          <a:p>
            <a:r>
              <a:rPr lang="en-US" dirty="0"/>
              <a:t>Motion compensation is used to reconstruct the video frames by moving the encoded parts of the video to their respective positions in the frame</a:t>
            </a:r>
            <a:endParaRPr lang="en-IN" dirty="0"/>
          </a:p>
        </p:txBody>
      </p:sp>
    </p:spTree>
    <p:extLst>
      <p:ext uri="{BB962C8B-B14F-4D97-AF65-F5344CB8AC3E}">
        <p14:creationId xmlns:p14="http://schemas.microsoft.com/office/powerpoint/2010/main" val="4139730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CCB97A8-49F9-DBB2-AC8C-5FD6B21F8E0C}"/>
              </a:ext>
            </a:extLst>
          </p:cNvPr>
          <p:cNvPicPr>
            <a:picLocks noGrp="1" noChangeAspect="1"/>
          </p:cNvPicPr>
          <p:nvPr>
            <p:ph idx="1"/>
          </p:nvPr>
        </p:nvPicPr>
        <p:blipFill>
          <a:blip r:embed="rId3"/>
          <a:stretch>
            <a:fillRect/>
          </a:stretch>
        </p:blipFill>
        <p:spPr>
          <a:xfrm>
            <a:off x="1072047" y="643467"/>
            <a:ext cx="10047905" cy="4873234"/>
          </a:xfrm>
          <a:prstGeom prst="rect">
            <a:avLst/>
          </a:prstGeom>
        </p:spPr>
      </p:pic>
    </p:spTree>
    <p:extLst>
      <p:ext uri="{BB962C8B-B14F-4D97-AF65-F5344CB8AC3E}">
        <p14:creationId xmlns:p14="http://schemas.microsoft.com/office/powerpoint/2010/main" val="4104540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6E92-4B79-EDCD-A362-F862446C672D}"/>
              </a:ext>
            </a:extLst>
          </p:cNvPr>
          <p:cNvSpPr>
            <a:spLocks noGrp="1"/>
          </p:cNvSpPr>
          <p:nvPr>
            <p:ph type="title"/>
          </p:nvPr>
        </p:nvSpPr>
        <p:spPr/>
        <p:txBody>
          <a:bodyPr/>
          <a:lstStyle/>
          <a:p>
            <a:r>
              <a:rPr lang="en-IN" dirty="0"/>
              <a:t>MPEG2</a:t>
            </a:r>
          </a:p>
        </p:txBody>
      </p:sp>
      <p:sp>
        <p:nvSpPr>
          <p:cNvPr id="3" name="Content Placeholder 2">
            <a:extLst>
              <a:ext uri="{FF2B5EF4-FFF2-40B4-BE49-F238E27FC236}">
                <a16:creationId xmlns:a16="http://schemas.microsoft.com/office/drawing/2014/main" id="{E672E2F5-B831-2923-315A-F1C49C492608}"/>
              </a:ext>
            </a:extLst>
          </p:cNvPr>
          <p:cNvSpPr>
            <a:spLocks noGrp="1"/>
          </p:cNvSpPr>
          <p:nvPr>
            <p:ph idx="1"/>
          </p:nvPr>
        </p:nvSpPr>
        <p:spPr/>
        <p:txBody>
          <a:bodyPr/>
          <a:lstStyle/>
          <a:p>
            <a:r>
              <a:rPr lang="en-US" b="0" i="0" dirty="0">
                <a:solidFill>
                  <a:srgbClr val="404040"/>
                </a:solidFill>
                <a:effectLst/>
                <a:latin typeface="DeepSeek-CJK-patch"/>
              </a:rPr>
              <a:t>MPEG-2 (Moving Picture Experts Group-2) is a digital video and audio compression standard developed by the MPEG group. </a:t>
            </a:r>
          </a:p>
          <a:p>
            <a:r>
              <a:rPr lang="en-US" b="0" i="0" dirty="0">
                <a:solidFill>
                  <a:srgbClr val="404040"/>
                </a:solidFill>
                <a:effectLst/>
                <a:latin typeface="DeepSeek-CJK-patch"/>
              </a:rPr>
              <a:t>It was introduced in 1995 as an improvement over MPEG-1 and became widely used in broadcasting, DVDs, and digital television (DTV).</a:t>
            </a:r>
            <a:endParaRPr lang="en-IN" dirty="0"/>
          </a:p>
        </p:txBody>
      </p:sp>
    </p:spTree>
    <p:extLst>
      <p:ext uri="{BB962C8B-B14F-4D97-AF65-F5344CB8AC3E}">
        <p14:creationId xmlns:p14="http://schemas.microsoft.com/office/powerpoint/2010/main" val="1205339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E486-2DC7-4FE8-D18E-C047549D4BB1}"/>
              </a:ext>
            </a:extLst>
          </p:cNvPr>
          <p:cNvSpPr>
            <a:spLocks noGrp="1"/>
          </p:cNvSpPr>
          <p:nvPr>
            <p:ph type="title"/>
          </p:nvPr>
        </p:nvSpPr>
        <p:spPr/>
        <p:txBody>
          <a:bodyPr/>
          <a:lstStyle/>
          <a:p>
            <a:r>
              <a:rPr lang="en-IN" dirty="0"/>
              <a:t>MPEG2</a:t>
            </a:r>
          </a:p>
        </p:txBody>
      </p:sp>
      <p:sp>
        <p:nvSpPr>
          <p:cNvPr id="3" name="Content Placeholder 2">
            <a:extLst>
              <a:ext uri="{FF2B5EF4-FFF2-40B4-BE49-F238E27FC236}">
                <a16:creationId xmlns:a16="http://schemas.microsoft.com/office/drawing/2014/main" id="{C928B95A-2F08-A197-903A-74D393087B1B}"/>
              </a:ext>
            </a:extLst>
          </p:cNvPr>
          <p:cNvSpPr>
            <a:spLocks noGrp="1"/>
          </p:cNvSpPr>
          <p:nvPr>
            <p:ph idx="1"/>
          </p:nvPr>
        </p:nvSpPr>
        <p:spPr/>
        <p:txBody>
          <a:bodyPr>
            <a:normAutofit fontScale="85000" lnSpcReduction="20000"/>
          </a:bodyPr>
          <a:lstStyle/>
          <a:p>
            <a:r>
              <a:rPr lang="en-IN" dirty="0"/>
              <a:t>Supports both standard definition (SD) and high definition (HD) video.</a:t>
            </a:r>
          </a:p>
          <a:p>
            <a:endParaRPr lang="en-IN" dirty="0"/>
          </a:p>
          <a:p>
            <a:r>
              <a:rPr lang="en-IN" dirty="0"/>
              <a:t>Uses interlaced video (useful for broadcast TV).</a:t>
            </a:r>
          </a:p>
          <a:p>
            <a:endParaRPr lang="en-IN" dirty="0"/>
          </a:p>
          <a:p>
            <a:r>
              <a:rPr lang="en-IN" dirty="0"/>
              <a:t>Better compression efficiency than MPEG-1.</a:t>
            </a:r>
          </a:p>
          <a:p>
            <a:endParaRPr lang="en-IN" dirty="0"/>
          </a:p>
          <a:p>
            <a:r>
              <a:rPr lang="en-IN" dirty="0"/>
              <a:t>Supports multi-channel audio (e.g., 5.1 surround sound).</a:t>
            </a:r>
          </a:p>
          <a:p>
            <a:endParaRPr lang="en-IN" dirty="0"/>
          </a:p>
          <a:p>
            <a:r>
              <a:rPr lang="en-IN" dirty="0"/>
              <a:t>Used in DVDs, digital TV (DVB, ATSC), and satellite broadcasting.</a:t>
            </a:r>
          </a:p>
        </p:txBody>
      </p:sp>
    </p:spTree>
    <p:extLst>
      <p:ext uri="{BB962C8B-B14F-4D97-AF65-F5344CB8AC3E}">
        <p14:creationId xmlns:p14="http://schemas.microsoft.com/office/powerpoint/2010/main" val="3473094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8D56-36C7-6BF2-BFA7-CB56E3038CF2}"/>
              </a:ext>
            </a:extLst>
          </p:cNvPr>
          <p:cNvSpPr>
            <a:spLocks noGrp="1"/>
          </p:cNvSpPr>
          <p:nvPr>
            <p:ph type="title"/>
          </p:nvPr>
        </p:nvSpPr>
        <p:spPr/>
        <p:txBody>
          <a:bodyPr/>
          <a:lstStyle/>
          <a:p>
            <a:r>
              <a:rPr lang="en-IN" dirty="0"/>
              <a:t>MPEG1 vs MPEG2</a:t>
            </a:r>
          </a:p>
        </p:txBody>
      </p:sp>
      <p:graphicFrame>
        <p:nvGraphicFramePr>
          <p:cNvPr id="4" name="Content Placeholder 3">
            <a:extLst>
              <a:ext uri="{FF2B5EF4-FFF2-40B4-BE49-F238E27FC236}">
                <a16:creationId xmlns:a16="http://schemas.microsoft.com/office/drawing/2014/main" id="{862A6D65-6DC9-CF19-577F-E5DB4E289536}"/>
              </a:ext>
            </a:extLst>
          </p:cNvPr>
          <p:cNvGraphicFramePr>
            <a:graphicFrameLocks noGrp="1"/>
          </p:cNvGraphicFramePr>
          <p:nvPr>
            <p:ph idx="1"/>
            <p:extLst>
              <p:ext uri="{D42A27DB-BD31-4B8C-83A1-F6EECF244321}">
                <p14:modId xmlns:p14="http://schemas.microsoft.com/office/powerpoint/2010/main" val="3179722476"/>
              </p:ext>
            </p:extLst>
          </p:nvPr>
        </p:nvGraphicFramePr>
        <p:xfrm>
          <a:off x="1451579" y="2014234"/>
          <a:ext cx="9603274" cy="3463851"/>
        </p:xfrm>
        <a:graphic>
          <a:graphicData uri="http://schemas.openxmlformats.org/drawingml/2006/table">
            <a:tbl>
              <a:tblPr/>
              <a:tblGrid>
                <a:gridCol w="3378930">
                  <a:extLst>
                    <a:ext uri="{9D8B030D-6E8A-4147-A177-3AD203B41FA5}">
                      <a16:colId xmlns:a16="http://schemas.microsoft.com/office/drawing/2014/main" val="2386252577"/>
                    </a:ext>
                  </a:extLst>
                </a:gridCol>
                <a:gridCol w="3112172">
                  <a:extLst>
                    <a:ext uri="{9D8B030D-6E8A-4147-A177-3AD203B41FA5}">
                      <a16:colId xmlns:a16="http://schemas.microsoft.com/office/drawing/2014/main" val="2731218469"/>
                    </a:ext>
                  </a:extLst>
                </a:gridCol>
                <a:gridCol w="3112172">
                  <a:extLst>
                    <a:ext uri="{9D8B030D-6E8A-4147-A177-3AD203B41FA5}">
                      <a16:colId xmlns:a16="http://schemas.microsoft.com/office/drawing/2014/main" val="1607377238"/>
                    </a:ext>
                  </a:extLst>
                </a:gridCol>
              </a:tblGrid>
              <a:tr h="285199">
                <a:tc>
                  <a:txBody>
                    <a:bodyPr/>
                    <a:lstStyle/>
                    <a:p>
                      <a:pPr algn="l"/>
                      <a:r>
                        <a:rPr lang="en-IN" sz="1200" b="1">
                          <a:solidFill>
                            <a:srgbClr val="404040"/>
                          </a:solidFill>
                          <a:effectLst/>
                        </a:rPr>
                        <a:t>Feature</a:t>
                      </a:r>
                    </a:p>
                  </a:txBody>
                  <a:tcPr marL="60876" marR="50730" marT="50730" marB="5073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sz="1200" b="1">
                          <a:solidFill>
                            <a:srgbClr val="404040"/>
                          </a:solidFill>
                          <a:effectLst/>
                        </a:rPr>
                        <a:t>MPEG-1</a:t>
                      </a:r>
                    </a:p>
                  </a:txBody>
                  <a:tcPr marL="50730" marR="50730" marT="50730" marB="5073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sz="1200" b="1">
                          <a:solidFill>
                            <a:srgbClr val="404040"/>
                          </a:solidFill>
                          <a:effectLst/>
                        </a:rPr>
                        <a:t>MPEG-2</a:t>
                      </a:r>
                    </a:p>
                  </a:txBody>
                  <a:tcPr marL="50730" marR="50730" marT="50730" marB="5073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53916413"/>
                  </a:ext>
                </a:extLst>
              </a:tr>
              <a:tr h="652064">
                <a:tc>
                  <a:txBody>
                    <a:bodyPr/>
                    <a:lstStyle/>
                    <a:p>
                      <a:r>
                        <a:rPr lang="en-IN" sz="1200" b="1">
                          <a:effectLst/>
                        </a:rPr>
                        <a:t>Resolution</a:t>
                      </a:r>
                      <a:endParaRPr lang="en-IN" sz="1200">
                        <a:effectLst/>
                      </a:endParaRPr>
                    </a:p>
                  </a:txBody>
                  <a:tcPr marL="60876" marR="50730" marT="50730" marB="5073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US" sz="1200">
                          <a:effectLst/>
                        </a:rPr>
                        <a:t>Designed for </a:t>
                      </a:r>
                      <a:r>
                        <a:rPr lang="en-US" sz="1200" b="1">
                          <a:effectLst/>
                        </a:rPr>
                        <a:t>low-resolution</a:t>
                      </a:r>
                      <a:r>
                        <a:rPr lang="en-US" sz="1200">
                          <a:effectLst/>
                        </a:rPr>
                        <a:t> (e.g., 352×240/288)</a:t>
                      </a:r>
                    </a:p>
                  </a:txBody>
                  <a:tcPr marL="50730" marR="50730" marT="50730" marB="5073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US" sz="1200">
                          <a:effectLst/>
                        </a:rPr>
                        <a:t>Supports </a:t>
                      </a:r>
                      <a:r>
                        <a:rPr lang="en-US" sz="1200" b="1">
                          <a:effectLst/>
                        </a:rPr>
                        <a:t>higher resolutions</a:t>
                      </a:r>
                      <a:r>
                        <a:rPr lang="en-US" sz="1200">
                          <a:effectLst/>
                        </a:rPr>
                        <a:t> (up to 1920×1080 for HD)</a:t>
                      </a:r>
                    </a:p>
                  </a:txBody>
                  <a:tcPr marL="50730" marR="50730" marT="50730" marB="5073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310838904"/>
                  </a:ext>
                </a:extLst>
              </a:tr>
              <a:tr h="652064">
                <a:tc>
                  <a:txBody>
                    <a:bodyPr/>
                    <a:lstStyle/>
                    <a:p>
                      <a:r>
                        <a:rPr lang="en-IN" sz="1200" b="1">
                          <a:effectLst/>
                        </a:rPr>
                        <a:t>Interlacing</a:t>
                      </a:r>
                      <a:endParaRPr lang="en-IN" sz="1200">
                        <a:effectLst/>
                      </a:endParaRPr>
                    </a:p>
                  </a:txBody>
                  <a:tcPr marL="60876"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sz="1200">
                          <a:effectLst/>
                        </a:rPr>
                        <a:t>Only </a:t>
                      </a:r>
                      <a:r>
                        <a:rPr lang="en-IN" sz="1200" b="1">
                          <a:effectLst/>
                        </a:rPr>
                        <a:t>progressive scan</a:t>
                      </a:r>
                      <a:endParaRPr lang="en-IN" sz="1200">
                        <a:effectLst/>
                      </a:endParaRP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US" sz="1200">
                          <a:effectLst/>
                        </a:rPr>
                        <a:t>Supports </a:t>
                      </a:r>
                      <a:r>
                        <a:rPr lang="en-US" sz="1200" b="1">
                          <a:effectLst/>
                        </a:rPr>
                        <a:t>interlaced video</a:t>
                      </a:r>
                      <a:r>
                        <a:rPr lang="en-US" sz="1200">
                          <a:effectLst/>
                        </a:rPr>
                        <a:t> (better for broadcast TV)</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015795668"/>
                  </a:ext>
                </a:extLst>
              </a:tr>
              <a:tr h="468631">
                <a:tc>
                  <a:txBody>
                    <a:bodyPr/>
                    <a:lstStyle/>
                    <a:p>
                      <a:r>
                        <a:rPr lang="en-IN" sz="1200" b="1">
                          <a:effectLst/>
                        </a:rPr>
                        <a:t>Bitrate</a:t>
                      </a:r>
                      <a:endParaRPr lang="en-IN" sz="1200">
                        <a:effectLst/>
                      </a:endParaRPr>
                    </a:p>
                  </a:txBody>
                  <a:tcPr marL="60876"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US" sz="1200">
                          <a:effectLst/>
                        </a:rPr>
                        <a:t>Up to </a:t>
                      </a:r>
                      <a:r>
                        <a:rPr lang="en-US" sz="1200" b="1">
                          <a:effectLst/>
                        </a:rPr>
                        <a:t>1.5 Mbps</a:t>
                      </a:r>
                      <a:r>
                        <a:rPr lang="en-US" sz="1200">
                          <a:effectLst/>
                        </a:rPr>
                        <a:t> (VCD quality)</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US" sz="1200">
                          <a:effectLst/>
                        </a:rPr>
                        <a:t>Much higher (up to </a:t>
                      </a:r>
                      <a:r>
                        <a:rPr lang="en-US" sz="1200" b="1">
                          <a:effectLst/>
                        </a:rPr>
                        <a:t>15-80 Mbps</a:t>
                      </a:r>
                      <a:r>
                        <a:rPr lang="en-US" sz="1200">
                          <a:effectLst/>
                        </a:rPr>
                        <a:t> for DVDs, broadcast)</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016754687"/>
                  </a:ext>
                </a:extLst>
              </a:tr>
              <a:tr h="468631">
                <a:tc>
                  <a:txBody>
                    <a:bodyPr/>
                    <a:lstStyle/>
                    <a:p>
                      <a:r>
                        <a:rPr lang="en-IN" sz="1200" b="1">
                          <a:effectLst/>
                        </a:rPr>
                        <a:t>Audio</a:t>
                      </a:r>
                      <a:endParaRPr lang="en-IN" sz="1200">
                        <a:effectLst/>
                      </a:endParaRPr>
                    </a:p>
                  </a:txBody>
                  <a:tcPr marL="60876"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sz="1200" b="1">
                          <a:effectLst/>
                        </a:rPr>
                        <a:t>Stereo (MP1, MP2, MP3)</a:t>
                      </a:r>
                      <a:endParaRPr lang="en-IN" sz="1200">
                        <a:effectLst/>
                      </a:endParaRP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sz="1200" b="1">
                          <a:effectLst/>
                        </a:rPr>
                        <a:t>Multi-channel (AC-3, AAC, MP2)</a:t>
                      </a:r>
                      <a:endParaRPr lang="en-IN" sz="1200">
                        <a:effectLst/>
                      </a:endParaRP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584836799"/>
                  </a:ext>
                </a:extLst>
              </a:tr>
              <a:tr h="468631">
                <a:tc>
                  <a:txBody>
                    <a:bodyPr/>
                    <a:lstStyle/>
                    <a:p>
                      <a:r>
                        <a:rPr lang="en-IN" sz="1200" b="1">
                          <a:effectLst/>
                        </a:rPr>
                        <a:t>Applications</a:t>
                      </a:r>
                      <a:endParaRPr lang="en-IN" sz="1200">
                        <a:effectLst/>
                      </a:endParaRPr>
                    </a:p>
                  </a:txBody>
                  <a:tcPr marL="60876"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US" sz="1200">
                          <a:effectLst/>
                        </a:rPr>
                        <a:t>Video CDs (VCDs), early web streaming</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nn-NO" sz="1200">
                          <a:effectLst/>
                        </a:rPr>
                        <a:t>DVDs, Digital TV (DVB, ATSC), Satellite TV</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67692738"/>
                  </a:ext>
                </a:extLst>
              </a:tr>
              <a:tr h="468631">
                <a:tc>
                  <a:txBody>
                    <a:bodyPr/>
                    <a:lstStyle/>
                    <a:p>
                      <a:r>
                        <a:rPr lang="en-IN" sz="1200" b="1">
                          <a:effectLst/>
                        </a:rPr>
                        <a:t>Compression Efficiency</a:t>
                      </a:r>
                      <a:endParaRPr lang="en-IN" sz="1200">
                        <a:effectLst/>
                      </a:endParaRPr>
                    </a:p>
                  </a:txBody>
                  <a:tcPr marL="60876"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sz="1200">
                          <a:effectLst/>
                        </a:rPr>
                        <a:t>Basic DCT compression</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sz="1200" dirty="0">
                          <a:effectLst/>
                        </a:rPr>
                        <a:t>Improved motion prediction &amp; scalability</a:t>
                      </a:r>
                    </a:p>
                  </a:txBody>
                  <a:tcPr marL="50730" marR="50730" marT="50730" marB="5073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547403300"/>
                  </a:ext>
                </a:extLst>
              </a:tr>
            </a:tbl>
          </a:graphicData>
        </a:graphic>
      </p:graphicFrame>
    </p:spTree>
    <p:extLst>
      <p:ext uri="{BB962C8B-B14F-4D97-AF65-F5344CB8AC3E}">
        <p14:creationId xmlns:p14="http://schemas.microsoft.com/office/powerpoint/2010/main" val="3741108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538F-4ACD-E449-4047-3AA7C1D21A5F}"/>
              </a:ext>
            </a:extLst>
          </p:cNvPr>
          <p:cNvSpPr>
            <a:spLocks noGrp="1"/>
          </p:cNvSpPr>
          <p:nvPr>
            <p:ph type="title"/>
          </p:nvPr>
        </p:nvSpPr>
        <p:spPr/>
        <p:txBody>
          <a:bodyPr/>
          <a:lstStyle/>
          <a:p>
            <a:r>
              <a:rPr lang="en-IN" dirty="0"/>
              <a:t>MPEG-2</a:t>
            </a:r>
          </a:p>
        </p:txBody>
      </p:sp>
      <p:pic>
        <p:nvPicPr>
          <p:cNvPr id="5" name="Content Placeholder 4">
            <a:extLst>
              <a:ext uri="{FF2B5EF4-FFF2-40B4-BE49-F238E27FC236}">
                <a16:creationId xmlns:a16="http://schemas.microsoft.com/office/drawing/2014/main" id="{50834E6D-AE29-AFD0-D745-1FC1D4508521}"/>
              </a:ext>
            </a:extLst>
          </p:cNvPr>
          <p:cNvPicPr>
            <a:picLocks noGrp="1" noChangeAspect="1"/>
          </p:cNvPicPr>
          <p:nvPr>
            <p:ph idx="1"/>
          </p:nvPr>
        </p:nvPicPr>
        <p:blipFill>
          <a:blip r:embed="rId2"/>
          <a:stretch>
            <a:fillRect/>
          </a:stretch>
        </p:blipFill>
        <p:spPr>
          <a:xfrm>
            <a:off x="3300153" y="2016125"/>
            <a:ext cx="5581906" cy="3662288"/>
          </a:xfrm>
        </p:spPr>
      </p:pic>
    </p:spTree>
    <p:extLst>
      <p:ext uri="{BB962C8B-B14F-4D97-AF65-F5344CB8AC3E}">
        <p14:creationId xmlns:p14="http://schemas.microsoft.com/office/powerpoint/2010/main" val="3594590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FD5-76B1-A3AE-42D5-E0E5B26A4553}"/>
              </a:ext>
            </a:extLst>
          </p:cNvPr>
          <p:cNvSpPr>
            <a:spLocks noGrp="1"/>
          </p:cNvSpPr>
          <p:nvPr>
            <p:ph type="title"/>
          </p:nvPr>
        </p:nvSpPr>
        <p:spPr/>
        <p:txBody>
          <a:bodyPr/>
          <a:lstStyle/>
          <a:p>
            <a:r>
              <a:rPr lang="en-IN" dirty="0"/>
              <a:t>1080P and 1080i</a:t>
            </a:r>
          </a:p>
        </p:txBody>
      </p:sp>
      <p:pic>
        <p:nvPicPr>
          <p:cNvPr id="5" name="Content Placeholder 4">
            <a:extLst>
              <a:ext uri="{FF2B5EF4-FFF2-40B4-BE49-F238E27FC236}">
                <a16:creationId xmlns:a16="http://schemas.microsoft.com/office/drawing/2014/main" id="{7BD80F6F-DD26-DE62-A56F-7F5802FCFF51}"/>
              </a:ext>
            </a:extLst>
          </p:cNvPr>
          <p:cNvPicPr>
            <a:picLocks noGrp="1" noChangeAspect="1"/>
          </p:cNvPicPr>
          <p:nvPr>
            <p:ph idx="1"/>
          </p:nvPr>
        </p:nvPicPr>
        <p:blipFill>
          <a:blip r:embed="rId2"/>
          <a:stretch>
            <a:fillRect/>
          </a:stretch>
        </p:blipFill>
        <p:spPr>
          <a:xfrm>
            <a:off x="2392478" y="3077255"/>
            <a:ext cx="2667231" cy="1310754"/>
          </a:xfrm>
        </p:spPr>
      </p:pic>
      <p:pic>
        <p:nvPicPr>
          <p:cNvPr id="7" name="Picture 6">
            <a:extLst>
              <a:ext uri="{FF2B5EF4-FFF2-40B4-BE49-F238E27FC236}">
                <a16:creationId xmlns:a16="http://schemas.microsoft.com/office/drawing/2014/main" id="{55EE767E-A801-DED1-6725-BA0ED6BADF91}"/>
              </a:ext>
            </a:extLst>
          </p:cNvPr>
          <p:cNvPicPr>
            <a:picLocks noChangeAspect="1"/>
          </p:cNvPicPr>
          <p:nvPr/>
        </p:nvPicPr>
        <p:blipFill>
          <a:blip r:embed="rId3"/>
          <a:stretch>
            <a:fillRect/>
          </a:stretch>
        </p:blipFill>
        <p:spPr>
          <a:xfrm>
            <a:off x="6096000" y="3332547"/>
            <a:ext cx="1272650" cy="800169"/>
          </a:xfrm>
          <a:prstGeom prst="rect">
            <a:avLst/>
          </a:prstGeom>
        </p:spPr>
      </p:pic>
      <p:pic>
        <p:nvPicPr>
          <p:cNvPr id="9" name="Picture 8">
            <a:extLst>
              <a:ext uri="{FF2B5EF4-FFF2-40B4-BE49-F238E27FC236}">
                <a16:creationId xmlns:a16="http://schemas.microsoft.com/office/drawing/2014/main" id="{252C692E-DA82-6CC7-7A8D-D64794A03686}"/>
              </a:ext>
            </a:extLst>
          </p:cNvPr>
          <p:cNvPicPr>
            <a:picLocks noChangeAspect="1"/>
          </p:cNvPicPr>
          <p:nvPr/>
        </p:nvPicPr>
        <p:blipFill>
          <a:blip r:embed="rId4"/>
          <a:stretch>
            <a:fillRect/>
          </a:stretch>
        </p:blipFill>
        <p:spPr>
          <a:xfrm>
            <a:off x="8575158" y="3013642"/>
            <a:ext cx="2606266" cy="1562235"/>
          </a:xfrm>
          <a:prstGeom prst="rect">
            <a:avLst/>
          </a:prstGeom>
        </p:spPr>
      </p:pic>
    </p:spTree>
    <p:extLst>
      <p:ext uri="{BB962C8B-B14F-4D97-AF65-F5344CB8AC3E}">
        <p14:creationId xmlns:p14="http://schemas.microsoft.com/office/powerpoint/2010/main" val="3398099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CF2D-B5D6-4396-B1DE-43103106919A}"/>
              </a:ext>
            </a:extLst>
          </p:cNvPr>
          <p:cNvSpPr>
            <a:spLocks noGrp="1"/>
          </p:cNvSpPr>
          <p:nvPr>
            <p:ph type="title"/>
          </p:nvPr>
        </p:nvSpPr>
        <p:spPr/>
        <p:txBody>
          <a:bodyPr/>
          <a:lstStyle/>
          <a:p>
            <a:r>
              <a:rPr lang="en-IN" dirty="0"/>
              <a:t>MPEG-2 Interlaced - </a:t>
            </a:r>
            <a:r>
              <a:rPr lang="en-IN" dirty="0" err="1"/>
              <a:t>ComBING</a:t>
            </a:r>
            <a:endParaRPr lang="en-IN" dirty="0"/>
          </a:p>
        </p:txBody>
      </p:sp>
      <p:pic>
        <p:nvPicPr>
          <p:cNvPr id="6146" name="Picture 2">
            <a:extLst>
              <a:ext uri="{FF2B5EF4-FFF2-40B4-BE49-F238E27FC236}">
                <a16:creationId xmlns:a16="http://schemas.microsoft.com/office/drawing/2014/main" id="{129DC8DD-567F-0A1B-C7EE-0C4D2CDD0C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2508" y="2300504"/>
            <a:ext cx="2381250"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61CAC8-4178-3235-9085-547F063B28BD}"/>
              </a:ext>
            </a:extLst>
          </p:cNvPr>
          <p:cNvSpPr txBox="1"/>
          <p:nvPr/>
        </p:nvSpPr>
        <p:spPr>
          <a:xfrm>
            <a:off x="4871258" y="2300503"/>
            <a:ext cx="6575367" cy="2031325"/>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When someone watches interlaced video on a progressive monitor with poor (or no) deinterlacing, </a:t>
            </a:r>
          </a:p>
          <a:p>
            <a:endParaRPr lang="en-US" dirty="0">
              <a:solidFill>
                <a:srgbClr val="202122"/>
              </a:solidFill>
              <a:latin typeface="Arial" panose="020B0604020202020204" pitchFamily="34" charset="0"/>
            </a:endParaRP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they can see "combing" in movement between two fields of one frame.</a:t>
            </a:r>
          </a:p>
          <a:p>
            <a:endParaRPr lang="en-IN" dirty="0"/>
          </a:p>
        </p:txBody>
      </p:sp>
    </p:spTree>
    <p:extLst>
      <p:ext uri="{BB962C8B-B14F-4D97-AF65-F5344CB8AC3E}">
        <p14:creationId xmlns:p14="http://schemas.microsoft.com/office/powerpoint/2010/main" val="981112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5B22C-25CB-16F8-F4FB-81F5E78A4FF5}"/>
              </a:ext>
            </a:extLst>
          </p:cNvPr>
          <p:cNvSpPr>
            <a:spLocks noGrp="1"/>
          </p:cNvSpPr>
          <p:nvPr>
            <p:ph type="title"/>
          </p:nvPr>
        </p:nvSpPr>
        <p:spPr/>
        <p:txBody>
          <a:bodyPr/>
          <a:lstStyle/>
          <a:p>
            <a:r>
              <a:rPr lang="en-IN" dirty="0"/>
              <a:t>Compression </a:t>
            </a:r>
          </a:p>
        </p:txBody>
      </p:sp>
      <p:sp>
        <p:nvSpPr>
          <p:cNvPr id="3" name="Content Placeholder 2">
            <a:extLst>
              <a:ext uri="{FF2B5EF4-FFF2-40B4-BE49-F238E27FC236}">
                <a16:creationId xmlns:a16="http://schemas.microsoft.com/office/drawing/2014/main" id="{C7C94D6C-6614-15D0-0E5D-5595450F3088}"/>
              </a:ext>
            </a:extLst>
          </p:cNvPr>
          <p:cNvSpPr>
            <a:spLocks noGrp="1"/>
          </p:cNvSpPr>
          <p:nvPr>
            <p:ph idx="1"/>
          </p:nvPr>
        </p:nvSpPr>
        <p:spPr/>
        <p:txBody>
          <a:bodyPr/>
          <a:lstStyle/>
          <a:p>
            <a:r>
              <a:rPr lang="en-IN" dirty="0"/>
              <a:t>Why its needed. </a:t>
            </a:r>
          </a:p>
        </p:txBody>
      </p:sp>
    </p:spTree>
    <p:extLst>
      <p:ext uri="{BB962C8B-B14F-4D97-AF65-F5344CB8AC3E}">
        <p14:creationId xmlns:p14="http://schemas.microsoft.com/office/powerpoint/2010/main" val="2645425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4BEA-B8EE-8046-7333-9985D2DD7629}"/>
              </a:ext>
            </a:extLst>
          </p:cNvPr>
          <p:cNvSpPr>
            <a:spLocks noGrp="1"/>
          </p:cNvSpPr>
          <p:nvPr>
            <p:ph type="title"/>
          </p:nvPr>
        </p:nvSpPr>
        <p:spPr/>
        <p:txBody>
          <a:bodyPr/>
          <a:lstStyle/>
          <a:p>
            <a:r>
              <a:rPr lang="en-IN" dirty="0"/>
              <a:t>MPEG-2 Disadvantage</a:t>
            </a:r>
          </a:p>
        </p:txBody>
      </p:sp>
      <p:sp>
        <p:nvSpPr>
          <p:cNvPr id="3" name="Content Placeholder 2">
            <a:extLst>
              <a:ext uri="{FF2B5EF4-FFF2-40B4-BE49-F238E27FC236}">
                <a16:creationId xmlns:a16="http://schemas.microsoft.com/office/drawing/2014/main" id="{E3EAA29B-A21F-C942-44E3-57BD7ABDA1C0}"/>
              </a:ext>
            </a:extLst>
          </p:cNvPr>
          <p:cNvSpPr>
            <a:spLocks noGrp="1"/>
          </p:cNvSpPr>
          <p:nvPr>
            <p:ph idx="1"/>
          </p:nvPr>
        </p:nvSpPr>
        <p:spPr/>
        <p:txBody>
          <a:bodyPr/>
          <a:lstStyle/>
          <a:p>
            <a:r>
              <a:rPr lang="en-US" sz="1800" b="0" i="0" u="none" strike="noStrike" baseline="0" dirty="0">
                <a:solidFill>
                  <a:srgbClr val="000000"/>
                </a:solidFill>
                <a:latin typeface="Times New Roman" panose="02020603050405020304" pitchFamily="18" charset="0"/>
              </a:rPr>
              <a:t>MPEG2 takes more CPU power to decompress and basically has no advantage over MPEG1 at lower resolutions.</a:t>
            </a:r>
          </a:p>
          <a:p>
            <a:pPr algn="l"/>
            <a:endParaRPr lang="en-IN"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If you're distributing for the web, you're not going to want to be compressing stuff in MPEG2 instead of MPEG1 because the benefits of MPEG2 aren't realized until you get into full TV resolution.</a:t>
            </a:r>
            <a:endParaRPr lang="en-US" sz="1800" b="0" i="0" u="none" strike="noStrike" baseline="0" dirty="0">
              <a:solidFill>
                <a:srgbClr val="000000"/>
              </a:solidFill>
              <a:latin typeface="Wingdings" panose="05000000000000000000" pitchFamily="2" charset="2"/>
            </a:endParaRPr>
          </a:p>
          <a:p>
            <a:endParaRPr lang="en-IN" dirty="0"/>
          </a:p>
        </p:txBody>
      </p:sp>
    </p:spTree>
    <p:extLst>
      <p:ext uri="{BB962C8B-B14F-4D97-AF65-F5344CB8AC3E}">
        <p14:creationId xmlns:p14="http://schemas.microsoft.com/office/powerpoint/2010/main" val="41103271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6F3CF-6398-19CB-C692-E065AA60BA5F}"/>
              </a:ext>
            </a:extLst>
          </p:cNvPr>
          <p:cNvSpPr>
            <a:spLocks noGrp="1"/>
          </p:cNvSpPr>
          <p:nvPr>
            <p:ph type="title"/>
          </p:nvPr>
        </p:nvSpPr>
        <p:spPr/>
        <p:txBody>
          <a:bodyPr/>
          <a:lstStyle/>
          <a:p>
            <a:r>
              <a:rPr lang="en-IN" dirty="0"/>
              <a:t>MPEG 3</a:t>
            </a:r>
          </a:p>
        </p:txBody>
      </p:sp>
      <p:sp>
        <p:nvSpPr>
          <p:cNvPr id="3" name="Content Placeholder 2">
            <a:extLst>
              <a:ext uri="{FF2B5EF4-FFF2-40B4-BE49-F238E27FC236}">
                <a16:creationId xmlns:a16="http://schemas.microsoft.com/office/drawing/2014/main" id="{E9F5CB06-3C5A-3B50-FE9E-080AC6971D01}"/>
              </a:ext>
            </a:extLst>
          </p:cNvPr>
          <p:cNvSpPr>
            <a:spLocks noGrp="1"/>
          </p:cNvSpPr>
          <p:nvPr>
            <p:ph idx="1"/>
          </p:nvPr>
        </p:nvSpPr>
        <p:spPr/>
        <p:txBody>
          <a:bodyPr/>
          <a:lstStyle/>
          <a:p>
            <a:r>
              <a:rPr lang="en-US" dirty="0"/>
              <a:t>Initially, MPEG-3 was planned for HDTV applications, but it was merged into MPEG-2 because MPEG-2 already handled HDTV requirements. </a:t>
            </a:r>
          </a:p>
          <a:p>
            <a:pPr lvl="1"/>
            <a:r>
              <a:rPr lang="en-US" dirty="0"/>
              <a:t>Thus, MPEG-3 was abandoned.</a:t>
            </a:r>
          </a:p>
          <a:p>
            <a:endParaRPr lang="en-US" dirty="0"/>
          </a:p>
          <a:p>
            <a:r>
              <a:rPr lang="en-US" dirty="0"/>
              <a:t>MP3 (MPEG-1 Layer 3), it is a widely used audio compression format, not to be confused with a non-existent "MPEG-3" video standard.</a:t>
            </a:r>
            <a:endParaRPr lang="en-IN" dirty="0"/>
          </a:p>
        </p:txBody>
      </p:sp>
    </p:spTree>
    <p:extLst>
      <p:ext uri="{BB962C8B-B14F-4D97-AF65-F5344CB8AC3E}">
        <p14:creationId xmlns:p14="http://schemas.microsoft.com/office/powerpoint/2010/main" val="566202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3071-44AF-C444-1230-2BC6BB1D4D12}"/>
              </a:ext>
            </a:extLst>
          </p:cNvPr>
          <p:cNvSpPr>
            <a:spLocks noGrp="1"/>
          </p:cNvSpPr>
          <p:nvPr>
            <p:ph type="title"/>
          </p:nvPr>
        </p:nvSpPr>
        <p:spPr/>
        <p:txBody>
          <a:bodyPr/>
          <a:lstStyle/>
          <a:p>
            <a:r>
              <a:rPr lang="en-IN" dirty="0"/>
              <a:t>MPEG4 - Overview</a:t>
            </a:r>
          </a:p>
        </p:txBody>
      </p:sp>
      <p:sp>
        <p:nvSpPr>
          <p:cNvPr id="3" name="Content Placeholder 2">
            <a:extLst>
              <a:ext uri="{FF2B5EF4-FFF2-40B4-BE49-F238E27FC236}">
                <a16:creationId xmlns:a16="http://schemas.microsoft.com/office/drawing/2014/main" id="{1E3145AB-83AA-252E-0873-27A0370AECDA}"/>
              </a:ext>
            </a:extLst>
          </p:cNvPr>
          <p:cNvSpPr>
            <a:spLocks noGrp="1"/>
          </p:cNvSpPr>
          <p:nvPr>
            <p:ph idx="1"/>
          </p:nvPr>
        </p:nvSpPr>
        <p:spPr/>
        <p:txBody>
          <a:bodyPr>
            <a:normAutofit fontScale="25000" lnSpcReduction="20000"/>
          </a:bodyPr>
          <a:lstStyle/>
          <a:p>
            <a:pPr algn="l">
              <a:lnSpc>
                <a:spcPts val="2143"/>
              </a:lnSpc>
              <a:spcBef>
                <a:spcPts val="1029"/>
              </a:spcBef>
              <a:spcAft>
                <a:spcPts val="1029"/>
              </a:spcAft>
              <a:buNone/>
            </a:pPr>
            <a:r>
              <a:rPr lang="en-IN" b="1" i="0" dirty="0">
                <a:solidFill>
                  <a:srgbClr val="404040"/>
                </a:solidFill>
                <a:effectLst/>
                <a:latin typeface="DeepSeek-CJK-patch"/>
              </a:rPr>
              <a:t>	</a:t>
            </a:r>
          </a:p>
          <a:p>
            <a:pPr algn="l">
              <a:lnSpc>
                <a:spcPts val="2143"/>
              </a:lnSpc>
              <a:spcBef>
                <a:spcPts val="1029"/>
              </a:spcBef>
              <a:spcAft>
                <a:spcPts val="1029"/>
              </a:spcAft>
              <a:buNone/>
            </a:pPr>
            <a:r>
              <a:rPr lang="en-IN" sz="6400" dirty="0">
                <a:solidFill>
                  <a:srgbClr val="000000"/>
                </a:solidFill>
                <a:latin typeface="Times New Roman" panose="02020603050405020304" pitchFamily="18" charset="0"/>
              </a:rPr>
              <a:t>MPEG-4 (officially ISO/IEC 14496) is a multimedia standard developed by the Moving Picture Experts Group (MPEG) and first released in 1999. </a:t>
            </a:r>
          </a:p>
          <a:p>
            <a:pPr algn="l">
              <a:lnSpc>
                <a:spcPts val="2143"/>
              </a:lnSpc>
              <a:spcBef>
                <a:spcPts val="1029"/>
              </a:spcBef>
              <a:spcAft>
                <a:spcPts val="1029"/>
              </a:spcAft>
              <a:buNone/>
            </a:pPr>
            <a:r>
              <a:rPr lang="en-IN" sz="6400" dirty="0">
                <a:solidFill>
                  <a:srgbClr val="000000"/>
                </a:solidFill>
                <a:latin typeface="Times New Roman" panose="02020603050405020304" pitchFamily="18" charset="0"/>
              </a:rPr>
              <a:t>Unlike earlier MPEG standards (MPEG-1, MPEG-2), which focused primarily on video and audio compression, MPEG-4 is a more versatile standard designed for:</a:t>
            </a:r>
          </a:p>
          <a:p>
            <a:pPr algn="l">
              <a:lnSpc>
                <a:spcPts val="2143"/>
              </a:lnSpc>
              <a:spcBef>
                <a:spcPts val="1029"/>
              </a:spcBef>
              <a:spcAft>
                <a:spcPts val="1029"/>
              </a:spcAft>
              <a:buFont typeface="Arial" panose="020B0604020202020204" pitchFamily="34" charset="0"/>
              <a:buChar char="•"/>
            </a:pPr>
            <a:r>
              <a:rPr lang="en-IN" sz="6400" dirty="0">
                <a:solidFill>
                  <a:srgbClr val="000000"/>
                </a:solidFill>
                <a:latin typeface="Times New Roman" panose="02020603050405020304" pitchFamily="18" charset="0"/>
              </a:rPr>
              <a:t>Digital TV</a:t>
            </a:r>
          </a:p>
          <a:p>
            <a:pPr algn="l">
              <a:lnSpc>
                <a:spcPts val="2143"/>
              </a:lnSpc>
              <a:spcBef>
                <a:spcPts val="300"/>
              </a:spcBef>
              <a:spcAft>
                <a:spcPts val="1029"/>
              </a:spcAft>
              <a:buFont typeface="Arial" panose="020B0604020202020204" pitchFamily="34" charset="0"/>
              <a:buChar char="•"/>
            </a:pPr>
            <a:r>
              <a:rPr lang="en-IN" sz="6400" dirty="0">
                <a:solidFill>
                  <a:srgbClr val="000000"/>
                </a:solidFill>
                <a:latin typeface="Times New Roman" panose="02020603050405020304" pitchFamily="18" charset="0"/>
              </a:rPr>
              <a:t>Video streaming (e.g., YouTube, Netflix)</a:t>
            </a:r>
          </a:p>
          <a:p>
            <a:pPr algn="l">
              <a:lnSpc>
                <a:spcPts val="2143"/>
              </a:lnSpc>
              <a:spcBef>
                <a:spcPts val="300"/>
              </a:spcBef>
              <a:spcAft>
                <a:spcPts val="1029"/>
              </a:spcAft>
              <a:buFont typeface="Arial" panose="020B0604020202020204" pitchFamily="34" charset="0"/>
              <a:buChar char="•"/>
            </a:pPr>
            <a:r>
              <a:rPr lang="en-IN" sz="6400" dirty="0">
                <a:solidFill>
                  <a:srgbClr val="000000"/>
                </a:solidFill>
                <a:latin typeface="Times New Roman" panose="02020603050405020304" pitchFamily="18" charset="0"/>
              </a:rPr>
              <a:t>Video conferencing (e.g., Zoom, Skype)</a:t>
            </a:r>
          </a:p>
          <a:p>
            <a:pPr algn="l">
              <a:lnSpc>
                <a:spcPts val="2143"/>
              </a:lnSpc>
              <a:spcBef>
                <a:spcPts val="300"/>
              </a:spcBef>
              <a:spcAft>
                <a:spcPts val="1029"/>
              </a:spcAft>
              <a:buFont typeface="Arial" panose="020B0604020202020204" pitchFamily="34" charset="0"/>
              <a:buChar char="•"/>
            </a:pPr>
            <a:r>
              <a:rPr lang="en-IN" sz="6400" dirty="0">
                <a:solidFill>
                  <a:srgbClr val="000000"/>
                </a:solidFill>
                <a:latin typeface="Times New Roman" panose="02020603050405020304" pitchFamily="18" charset="0"/>
              </a:rPr>
              <a:t>Interactive multimedia (e.g., games, VR)</a:t>
            </a:r>
          </a:p>
          <a:p>
            <a:pPr algn="l">
              <a:lnSpc>
                <a:spcPts val="2143"/>
              </a:lnSpc>
              <a:spcBef>
                <a:spcPts val="300"/>
              </a:spcBef>
              <a:spcAft>
                <a:spcPts val="1029"/>
              </a:spcAft>
              <a:buFont typeface="Arial" panose="020B0604020202020204" pitchFamily="34" charset="0"/>
              <a:buChar char="•"/>
            </a:pPr>
            <a:r>
              <a:rPr lang="en-IN" sz="6400" dirty="0">
                <a:solidFill>
                  <a:srgbClr val="000000"/>
                </a:solidFill>
                <a:latin typeface="Times New Roman" panose="02020603050405020304" pitchFamily="18" charset="0"/>
              </a:rPr>
              <a:t>Mobile and web applications</a:t>
            </a:r>
          </a:p>
          <a:p>
            <a:endParaRPr lang="en-IN" dirty="0"/>
          </a:p>
        </p:txBody>
      </p:sp>
    </p:spTree>
    <p:extLst>
      <p:ext uri="{BB962C8B-B14F-4D97-AF65-F5344CB8AC3E}">
        <p14:creationId xmlns:p14="http://schemas.microsoft.com/office/powerpoint/2010/main" val="1610944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E13A-F3E6-D82F-065A-594C4FBF3077}"/>
              </a:ext>
            </a:extLst>
          </p:cNvPr>
          <p:cNvSpPr>
            <a:spLocks noGrp="1"/>
          </p:cNvSpPr>
          <p:nvPr>
            <p:ph type="title"/>
          </p:nvPr>
        </p:nvSpPr>
        <p:spPr/>
        <p:txBody>
          <a:bodyPr/>
          <a:lstStyle/>
          <a:p>
            <a:r>
              <a:rPr lang="en-IN" dirty="0"/>
              <a:t>MPEG4 - Overview</a:t>
            </a:r>
          </a:p>
        </p:txBody>
      </p:sp>
      <p:sp>
        <p:nvSpPr>
          <p:cNvPr id="3" name="Content Placeholder 2">
            <a:extLst>
              <a:ext uri="{FF2B5EF4-FFF2-40B4-BE49-F238E27FC236}">
                <a16:creationId xmlns:a16="http://schemas.microsoft.com/office/drawing/2014/main" id="{41CC84DA-D7A5-A889-A97D-12CFB13DE235}"/>
              </a:ext>
            </a:extLst>
          </p:cNvPr>
          <p:cNvSpPr>
            <a:spLocks noGrp="1"/>
          </p:cNvSpPr>
          <p:nvPr>
            <p:ph idx="1"/>
          </p:nvPr>
        </p:nvSpPr>
        <p:spPr/>
        <p:txBody>
          <a:bodyPr>
            <a:normAutofit/>
          </a:bodyPr>
          <a:lstStyle/>
          <a:p>
            <a:r>
              <a:rPr lang="en-IN" sz="2000" dirty="0">
                <a:solidFill>
                  <a:srgbClr val="000000"/>
                </a:solidFill>
                <a:latin typeface="Times New Roman" panose="02020603050405020304" pitchFamily="18" charset="0"/>
              </a:rPr>
              <a:t>MPEG-4 (officially ISO/IEC 14496) is a multimedia standard developed by the Moving Picture Experts Group (MPEG) and first released in 1999. </a:t>
            </a:r>
          </a:p>
          <a:p>
            <a:r>
              <a:rPr lang="en-IN" sz="2000" dirty="0">
                <a:solidFill>
                  <a:srgbClr val="000000"/>
                </a:solidFill>
                <a:latin typeface="Times New Roman" panose="02020603050405020304" pitchFamily="18" charset="0"/>
              </a:rPr>
              <a:t>Unlike earlier MPEG standards (MPEG-1, MPEG-2), which focused primarily on video and audio compression, MPEG-4 is a more versatile standard designed for:</a:t>
            </a:r>
          </a:p>
          <a:p>
            <a:pPr lvl="1">
              <a:lnSpc>
                <a:spcPts val="2143"/>
              </a:lnSpc>
              <a:spcBef>
                <a:spcPts val="1029"/>
              </a:spcBef>
              <a:spcAft>
                <a:spcPts val="1029"/>
              </a:spcAft>
            </a:pPr>
            <a:r>
              <a:rPr lang="en-IN" dirty="0">
                <a:solidFill>
                  <a:srgbClr val="000000"/>
                </a:solidFill>
                <a:latin typeface="Times New Roman" panose="02020603050405020304" pitchFamily="18" charset="0"/>
              </a:rPr>
              <a:t>Digital TV  , Video streaming (e.g., YouTube, Netflix).</a:t>
            </a:r>
          </a:p>
          <a:p>
            <a:pPr lvl="1">
              <a:lnSpc>
                <a:spcPts val="2143"/>
              </a:lnSpc>
              <a:spcBef>
                <a:spcPts val="300"/>
              </a:spcBef>
              <a:spcAft>
                <a:spcPts val="1029"/>
              </a:spcAft>
            </a:pPr>
            <a:r>
              <a:rPr lang="en-IN" dirty="0">
                <a:solidFill>
                  <a:srgbClr val="000000"/>
                </a:solidFill>
                <a:latin typeface="Times New Roman" panose="02020603050405020304" pitchFamily="18" charset="0"/>
              </a:rPr>
              <a:t>Video conferencing (e.g., Zoom, Skype) , Interactive multimedia (e.g., games, VR).</a:t>
            </a:r>
          </a:p>
          <a:p>
            <a:pPr lvl="1">
              <a:lnSpc>
                <a:spcPts val="2143"/>
              </a:lnSpc>
              <a:spcBef>
                <a:spcPts val="300"/>
              </a:spcBef>
              <a:spcAft>
                <a:spcPts val="1029"/>
              </a:spcAft>
            </a:pPr>
            <a:r>
              <a:rPr lang="en-IN" dirty="0">
                <a:solidFill>
                  <a:srgbClr val="000000"/>
                </a:solidFill>
                <a:latin typeface="Times New Roman" panose="02020603050405020304" pitchFamily="18" charset="0"/>
              </a:rPr>
              <a:t>Mobile and web applications.</a:t>
            </a:r>
          </a:p>
          <a:p>
            <a:endParaRPr lang="en-IN" sz="2000" dirty="0">
              <a:solidFill>
                <a:srgbClr val="000000"/>
              </a:solidFill>
              <a:latin typeface="Times New Roman" panose="02020603050405020304" pitchFamily="18" charset="0"/>
            </a:endParaRPr>
          </a:p>
          <a:p>
            <a:endParaRPr lang="en-IN" sz="2000" dirty="0">
              <a:solidFill>
                <a:srgbClr val="000000"/>
              </a:solidFill>
              <a:latin typeface="Times New Roman" panose="02020603050405020304" pitchFamily="18" charset="0"/>
            </a:endParaRPr>
          </a:p>
          <a:p>
            <a:endParaRPr lang="en-IN" dirty="0"/>
          </a:p>
        </p:txBody>
      </p:sp>
    </p:spTree>
    <p:extLst>
      <p:ext uri="{BB962C8B-B14F-4D97-AF65-F5344CB8AC3E}">
        <p14:creationId xmlns:p14="http://schemas.microsoft.com/office/powerpoint/2010/main" val="1834670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7550-47CE-308A-F9F7-DCE61218D1D2}"/>
              </a:ext>
            </a:extLst>
          </p:cNvPr>
          <p:cNvSpPr>
            <a:spLocks noGrp="1"/>
          </p:cNvSpPr>
          <p:nvPr>
            <p:ph type="title"/>
          </p:nvPr>
        </p:nvSpPr>
        <p:spPr/>
        <p:txBody>
          <a:bodyPr/>
          <a:lstStyle/>
          <a:p>
            <a:r>
              <a:rPr lang="en-IN" dirty="0"/>
              <a:t>MPEG4 – Key Features</a:t>
            </a:r>
          </a:p>
        </p:txBody>
      </p:sp>
      <p:sp>
        <p:nvSpPr>
          <p:cNvPr id="3" name="Content Placeholder 2">
            <a:extLst>
              <a:ext uri="{FF2B5EF4-FFF2-40B4-BE49-F238E27FC236}">
                <a16:creationId xmlns:a16="http://schemas.microsoft.com/office/drawing/2014/main" id="{9A297835-CE53-CE2D-D2B3-F50236B34D1D}"/>
              </a:ext>
            </a:extLst>
          </p:cNvPr>
          <p:cNvSpPr>
            <a:spLocks noGrp="1"/>
          </p:cNvSpPr>
          <p:nvPr>
            <p:ph idx="1"/>
          </p:nvPr>
        </p:nvSpPr>
        <p:spPr/>
        <p:txBody>
          <a:bodyPr/>
          <a:lstStyle/>
          <a:p>
            <a:r>
              <a:rPr lang="en-US" b="1" i="0" dirty="0">
                <a:solidFill>
                  <a:srgbClr val="404040"/>
                </a:solidFill>
                <a:effectLst/>
                <a:latin typeface="DeepSeek-CJK-patch"/>
              </a:rPr>
              <a:t>Advanced Compression (Better Quality at Lower Bitrates)</a:t>
            </a:r>
            <a:endParaRPr lang="en-US" b="0" i="0" dirty="0">
              <a:solidFill>
                <a:srgbClr val="404040"/>
              </a:solidFill>
              <a:effectLst/>
              <a:latin typeface="DeepSeek-CJK-patch"/>
            </a:endParaRPr>
          </a:p>
          <a:p>
            <a:pPr lvl="1">
              <a:lnSpc>
                <a:spcPts val="2143"/>
              </a:lnSpc>
              <a:spcBef>
                <a:spcPts val="1029"/>
              </a:spcBef>
              <a:spcAft>
                <a:spcPts val="1029"/>
              </a:spcAft>
            </a:pPr>
            <a:r>
              <a:rPr lang="en-US" b="0" i="0" dirty="0">
                <a:solidFill>
                  <a:srgbClr val="404040"/>
                </a:solidFill>
                <a:effectLst/>
                <a:latin typeface="DeepSeek-CJK-patch"/>
              </a:rPr>
              <a:t>Uses </a:t>
            </a:r>
            <a:r>
              <a:rPr lang="en-US" b="1" i="0" dirty="0">
                <a:solidFill>
                  <a:srgbClr val="404040"/>
                </a:solidFill>
                <a:effectLst/>
                <a:latin typeface="DeepSeek-CJK-patch"/>
              </a:rPr>
              <a:t>object-based coding</a:t>
            </a:r>
            <a:r>
              <a:rPr lang="en-US" b="0" i="0" dirty="0">
                <a:solidFill>
                  <a:srgbClr val="404040"/>
                </a:solidFill>
                <a:effectLst/>
                <a:latin typeface="DeepSeek-CJK-patch"/>
              </a:rPr>
              <a:t> (not just frame-based like MPEG-2).</a:t>
            </a:r>
          </a:p>
          <a:p>
            <a:pPr lvl="1">
              <a:lnSpc>
                <a:spcPts val="2143"/>
              </a:lnSpc>
              <a:spcBef>
                <a:spcPts val="300"/>
              </a:spcBef>
              <a:spcAft>
                <a:spcPts val="1029"/>
              </a:spcAft>
            </a:pPr>
            <a:r>
              <a:rPr lang="en-US" b="0" i="0" dirty="0">
                <a:solidFill>
                  <a:srgbClr val="404040"/>
                </a:solidFill>
                <a:effectLst/>
                <a:latin typeface="DeepSeek-CJK-patch"/>
              </a:rPr>
              <a:t>Supports </a:t>
            </a:r>
            <a:r>
              <a:rPr lang="en-US" b="1" i="0" dirty="0">
                <a:solidFill>
                  <a:srgbClr val="404040"/>
                </a:solidFill>
                <a:effectLst/>
                <a:latin typeface="DeepSeek-CJK-patch"/>
              </a:rPr>
              <a:t>H.264 (AVC)</a:t>
            </a:r>
            <a:r>
              <a:rPr lang="en-US" b="0" i="0" dirty="0">
                <a:solidFill>
                  <a:srgbClr val="404040"/>
                </a:solidFill>
                <a:effectLst/>
                <a:latin typeface="DeepSeek-CJK-patch"/>
              </a:rPr>
              <a:t> and </a:t>
            </a:r>
            <a:r>
              <a:rPr lang="en-US" b="1" i="0" dirty="0">
                <a:solidFill>
                  <a:srgbClr val="404040"/>
                </a:solidFill>
                <a:effectLst/>
                <a:latin typeface="DeepSeek-CJK-patch"/>
              </a:rPr>
              <a:t>H.265 (HEVC)</a:t>
            </a:r>
            <a:r>
              <a:rPr lang="en-US" b="0" i="0" dirty="0">
                <a:solidFill>
                  <a:srgbClr val="404040"/>
                </a:solidFill>
                <a:effectLst/>
                <a:latin typeface="DeepSeek-CJK-patch"/>
              </a:rPr>
              <a:t> for high-efficiency video.</a:t>
            </a:r>
          </a:p>
          <a:p>
            <a:pPr lvl="1">
              <a:lnSpc>
                <a:spcPts val="2143"/>
              </a:lnSpc>
              <a:spcBef>
                <a:spcPts val="300"/>
              </a:spcBef>
              <a:spcAft>
                <a:spcPts val="1029"/>
              </a:spcAft>
            </a:pPr>
            <a:r>
              <a:rPr lang="en-US" b="0" i="0" dirty="0">
                <a:solidFill>
                  <a:srgbClr val="404040"/>
                </a:solidFill>
                <a:effectLst/>
                <a:latin typeface="DeepSeek-CJK-patch"/>
              </a:rPr>
              <a:t>Better compression than MPEG-2 (e.g., same quality at half the file size).</a:t>
            </a:r>
          </a:p>
          <a:p>
            <a:endParaRPr lang="en-IN" dirty="0"/>
          </a:p>
        </p:txBody>
      </p:sp>
    </p:spTree>
    <p:extLst>
      <p:ext uri="{BB962C8B-B14F-4D97-AF65-F5344CB8AC3E}">
        <p14:creationId xmlns:p14="http://schemas.microsoft.com/office/powerpoint/2010/main" val="1938002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E362-AD25-8413-661F-7B0E10A6AD4C}"/>
              </a:ext>
            </a:extLst>
          </p:cNvPr>
          <p:cNvSpPr>
            <a:spLocks noGrp="1"/>
          </p:cNvSpPr>
          <p:nvPr>
            <p:ph type="title"/>
          </p:nvPr>
        </p:nvSpPr>
        <p:spPr/>
        <p:txBody>
          <a:bodyPr/>
          <a:lstStyle/>
          <a:p>
            <a:r>
              <a:rPr lang="en-IN" dirty="0"/>
              <a:t>MPEG4 – Key Features(2)</a:t>
            </a:r>
          </a:p>
        </p:txBody>
      </p:sp>
      <p:sp>
        <p:nvSpPr>
          <p:cNvPr id="3" name="Content Placeholder 2">
            <a:extLst>
              <a:ext uri="{FF2B5EF4-FFF2-40B4-BE49-F238E27FC236}">
                <a16:creationId xmlns:a16="http://schemas.microsoft.com/office/drawing/2014/main" id="{E6585567-6B92-B471-0BCD-259A80F055F3}"/>
              </a:ext>
            </a:extLst>
          </p:cNvPr>
          <p:cNvSpPr>
            <a:spLocks noGrp="1"/>
          </p:cNvSpPr>
          <p:nvPr>
            <p:ph idx="1"/>
          </p:nvPr>
        </p:nvSpPr>
        <p:spPr/>
        <p:txBody>
          <a:bodyPr/>
          <a:lstStyle/>
          <a:p>
            <a:pPr algn="l">
              <a:lnSpc>
                <a:spcPts val="2143"/>
              </a:lnSpc>
              <a:spcBef>
                <a:spcPts val="1372"/>
              </a:spcBef>
              <a:spcAft>
                <a:spcPts val="1029"/>
              </a:spcAft>
              <a:buNone/>
            </a:pPr>
            <a:r>
              <a:rPr lang="en-IN" b="1" i="0" dirty="0">
                <a:solidFill>
                  <a:srgbClr val="404040"/>
                </a:solidFill>
                <a:effectLst/>
                <a:latin typeface="DeepSeek-CJK-patch"/>
              </a:rPr>
              <a:t>Support for Multiple Media Types</a:t>
            </a:r>
            <a:endParaRPr lang="en-IN"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IN" b="1" i="0" dirty="0">
                <a:solidFill>
                  <a:srgbClr val="404040"/>
                </a:solidFill>
                <a:effectLst/>
                <a:latin typeface="DeepSeek-CJK-patch"/>
              </a:rPr>
              <a:t>Video:</a:t>
            </a:r>
            <a:r>
              <a:rPr lang="en-IN" b="0" i="0" dirty="0">
                <a:solidFill>
                  <a:srgbClr val="404040"/>
                </a:solidFill>
                <a:effectLst/>
                <a:latin typeface="DeepSeek-CJK-patch"/>
              </a:rPr>
              <a:t> MPEG-4 Part 2 (DivX, </a:t>
            </a:r>
            <a:r>
              <a:rPr lang="en-IN" b="0" i="0" dirty="0" err="1">
                <a:solidFill>
                  <a:srgbClr val="404040"/>
                </a:solidFill>
                <a:effectLst/>
                <a:latin typeface="DeepSeek-CJK-patch"/>
              </a:rPr>
              <a:t>Xvid</a:t>
            </a:r>
            <a:r>
              <a:rPr lang="en-IN" b="0" i="0" dirty="0">
                <a:solidFill>
                  <a:srgbClr val="404040"/>
                </a:solidFill>
                <a:effectLst/>
                <a:latin typeface="DeepSeek-CJK-patch"/>
              </a:rPr>
              <a:t>), </a:t>
            </a:r>
            <a:r>
              <a:rPr lang="en-IN" b="1" i="0" dirty="0">
                <a:solidFill>
                  <a:srgbClr val="404040"/>
                </a:solidFill>
                <a:effectLst/>
                <a:latin typeface="DeepSeek-CJK-patch"/>
              </a:rPr>
              <a:t>H.264/AVC</a:t>
            </a:r>
            <a:r>
              <a:rPr lang="en-IN" b="0" i="0" dirty="0">
                <a:solidFill>
                  <a:srgbClr val="404040"/>
                </a:solidFill>
                <a:effectLst/>
                <a:latin typeface="DeepSeek-CJK-patch"/>
              </a:rPr>
              <a:t> (Part 10), </a:t>
            </a:r>
            <a:r>
              <a:rPr lang="en-IN" b="1" i="0" dirty="0">
                <a:solidFill>
                  <a:srgbClr val="404040"/>
                </a:solidFill>
                <a:effectLst/>
                <a:latin typeface="DeepSeek-CJK-patch"/>
              </a:rPr>
              <a:t>H.265/HEVC</a:t>
            </a:r>
            <a:r>
              <a:rPr lang="en-IN" b="0" i="0" dirty="0">
                <a:solidFill>
                  <a:srgbClr val="404040"/>
                </a:solidFill>
                <a:effectLst/>
                <a:latin typeface="DeepSeek-CJK-patch"/>
              </a:rPr>
              <a:t> (Part 12).</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Audio:</a:t>
            </a:r>
            <a:r>
              <a:rPr lang="en-IN" b="0" i="0" dirty="0">
                <a:solidFill>
                  <a:srgbClr val="404040"/>
                </a:solidFill>
                <a:effectLst/>
                <a:latin typeface="DeepSeek-CJK-patch"/>
              </a:rPr>
              <a:t> </a:t>
            </a:r>
            <a:r>
              <a:rPr lang="en-IN" b="1" i="0" dirty="0">
                <a:solidFill>
                  <a:srgbClr val="404040"/>
                </a:solidFill>
                <a:effectLst/>
                <a:latin typeface="DeepSeek-CJK-patch"/>
              </a:rPr>
              <a:t>AAC (Advanced Audio Coding)</a:t>
            </a:r>
            <a:r>
              <a:rPr lang="en-IN" b="0" i="0" dirty="0">
                <a:solidFill>
                  <a:srgbClr val="404040"/>
                </a:solidFill>
                <a:effectLst/>
                <a:latin typeface="DeepSeek-CJK-patch"/>
              </a:rPr>
              <a:t> – better than MP3.</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3D &amp; VR:</a:t>
            </a:r>
            <a:r>
              <a:rPr lang="en-IN" b="0" i="0" dirty="0">
                <a:solidFill>
                  <a:srgbClr val="404040"/>
                </a:solidFill>
                <a:effectLst/>
                <a:latin typeface="DeepSeek-CJK-patch"/>
              </a:rPr>
              <a:t> Supports </a:t>
            </a:r>
            <a:r>
              <a:rPr lang="en-IN" b="1" i="0" dirty="0">
                <a:solidFill>
                  <a:srgbClr val="404040"/>
                </a:solidFill>
                <a:effectLst/>
                <a:latin typeface="DeepSeek-CJK-patch"/>
              </a:rPr>
              <a:t>3D graphics, facial animation, and VRML</a:t>
            </a:r>
            <a:r>
              <a:rPr lang="en-IN"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Text &amp; Subtitles:</a:t>
            </a:r>
            <a:r>
              <a:rPr lang="en-IN" b="0" i="0" dirty="0">
                <a:solidFill>
                  <a:srgbClr val="404040"/>
                </a:solidFill>
                <a:effectLst/>
                <a:latin typeface="DeepSeek-CJK-patch"/>
              </a:rPr>
              <a:t> Embedded subtitles and metadata.</a:t>
            </a:r>
          </a:p>
          <a:p>
            <a:endParaRPr lang="en-IN" dirty="0"/>
          </a:p>
        </p:txBody>
      </p:sp>
    </p:spTree>
    <p:extLst>
      <p:ext uri="{BB962C8B-B14F-4D97-AF65-F5344CB8AC3E}">
        <p14:creationId xmlns:p14="http://schemas.microsoft.com/office/powerpoint/2010/main" val="2758032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400C-03B5-B4C2-3F20-F1F648685835}"/>
              </a:ext>
            </a:extLst>
          </p:cNvPr>
          <p:cNvSpPr>
            <a:spLocks noGrp="1"/>
          </p:cNvSpPr>
          <p:nvPr>
            <p:ph type="title"/>
          </p:nvPr>
        </p:nvSpPr>
        <p:spPr/>
        <p:txBody>
          <a:bodyPr/>
          <a:lstStyle/>
          <a:p>
            <a:r>
              <a:rPr lang="en-IN" dirty="0"/>
              <a:t>MPEG4 – Key </a:t>
            </a:r>
            <a:r>
              <a:rPr lang="en-IN" dirty="0" err="1"/>
              <a:t>FeaTUREs</a:t>
            </a:r>
            <a:r>
              <a:rPr lang="en-IN" dirty="0"/>
              <a:t>(3)</a:t>
            </a:r>
          </a:p>
        </p:txBody>
      </p:sp>
      <p:sp>
        <p:nvSpPr>
          <p:cNvPr id="3" name="Content Placeholder 2">
            <a:extLst>
              <a:ext uri="{FF2B5EF4-FFF2-40B4-BE49-F238E27FC236}">
                <a16:creationId xmlns:a16="http://schemas.microsoft.com/office/drawing/2014/main" id="{3C690ED2-C5A0-D7A3-5350-871F67AAF210}"/>
              </a:ext>
            </a:extLst>
          </p:cNvPr>
          <p:cNvSpPr>
            <a:spLocks noGrp="1"/>
          </p:cNvSpPr>
          <p:nvPr>
            <p:ph idx="1"/>
          </p:nvPr>
        </p:nvSpPr>
        <p:spPr>
          <a:xfrm>
            <a:off x="590204" y="1795549"/>
            <a:ext cx="11122429" cy="4638501"/>
          </a:xfrm>
        </p:spPr>
        <p:txBody>
          <a:bodyPr>
            <a:normAutofit/>
          </a:bodyPr>
          <a:lstStyle/>
          <a:p>
            <a:pPr algn="l">
              <a:lnSpc>
                <a:spcPts val="2143"/>
              </a:lnSpc>
              <a:spcBef>
                <a:spcPts val="1372"/>
              </a:spcBef>
              <a:spcAft>
                <a:spcPts val="1029"/>
              </a:spcAft>
              <a:buNone/>
            </a:pPr>
            <a:r>
              <a:rPr lang="en-US" b="1" i="0" dirty="0">
                <a:solidFill>
                  <a:srgbClr val="404040"/>
                </a:solidFill>
                <a:effectLst/>
                <a:latin typeface="DeepSeek-CJK-patch"/>
              </a:rPr>
              <a:t>Streaming &amp; Internet-Friendly</a:t>
            </a:r>
            <a:endParaRPr lang="en-US" b="0" i="0" dirty="0">
              <a:solidFill>
                <a:srgbClr val="404040"/>
              </a:solidFill>
              <a:effectLst/>
              <a:latin typeface="DeepSeek-CJK-patch"/>
            </a:endParaRPr>
          </a:p>
          <a:p>
            <a:pPr lvl="1">
              <a:lnSpc>
                <a:spcPts val="2143"/>
              </a:lnSpc>
              <a:spcBef>
                <a:spcPts val="1029"/>
              </a:spcBef>
              <a:spcAft>
                <a:spcPts val="1029"/>
              </a:spcAft>
            </a:pPr>
            <a:r>
              <a:rPr lang="en-US" b="0" i="0" dirty="0">
                <a:solidFill>
                  <a:srgbClr val="404040"/>
                </a:solidFill>
                <a:effectLst/>
                <a:latin typeface="DeepSeek-CJK-patch"/>
              </a:rPr>
              <a:t>Designed for </a:t>
            </a:r>
            <a:r>
              <a:rPr lang="en-US" b="1" i="0" dirty="0">
                <a:solidFill>
                  <a:srgbClr val="404040"/>
                </a:solidFill>
                <a:effectLst/>
                <a:latin typeface="DeepSeek-CJK-patch"/>
              </a:rPr>
              <a:t>real-time streaming</a:t>
            </a:r>
            <a:r>
              <a:rPr lang="en-US" b="0" i="0" dirty="0">
                <a:solidFill>
                  <a:srgbClr val="404040"/>
                </a:solidFill>
                <a:effectLst/>
                <a:latin typeface="DeepSeek-CJK-patch"/>
              </a:rPr>
              <a:t> (used in </a:t>
            </a:r>
            <a:r>
              <a:rPr lang="en-US" b="1" i="0" dirty="0">
                <a:solidFill>
                  <a:srgbClr val="404040"/>
                </a:solidFill>
                <a:effectLst/>
                <a:latin typeface="DeepSeek-CJK-patch"/>
              </a:rPr>
              <a:t>DASH, HLS</a:t>
            </a:r>
            <a:r>
              <a:rPr lang="en-US" b="0" i="0" dirty="0">
                <a:solidFill>
                  <a:srgbClr val="404040"/>
                </a:solidFill>
                <a:effectLst/>
                <a:latin typeface="DeepSeek-CJK-patch"/>
              </a:rPr>
              <a:t>).</a:t>
            </a:r>
          </a:p>
          <a:p>
            <a:pPr lvl="1">
              <a:lnSpc>
                <a:spcPts val="2143"/>
              </a:lnSpc>
              <a:spcBef>
                <a:spcPts val="300"/>
              </a:spcBef>
              <a:spcAft>
                <a:spcPts val="1029"/>
              </a:spcAft>
            </a:pPr>
            <a:r>
              <a:rPr lang="en-US" b="0" i="0" dirty="0">
                <a:solidFill>
                  <a:srgbClr val="404040"/>
                </a:solidFill>
                <a:effectLst/>
                <a:latin typeface="DeepSeek-CJK-patch"/>
              </a:rPr>
              <a:t>Supports </a:t>
            </a:r>
            <a:r>
              <a:rPr lang="en-US" b="1" i="0" dirty="0">
                <a:solidFill>
                  <a:srgbClr val="404040"/>
                </a:solidFill>
                <a:effectLst/>
                <a:latin typeface="DeepSeek-CJK-patch"/>
              </a:rPr>
              <a:t>adaptive bitrate streaming</a:t>
            </a:r>
            <a:r>
              <a:rPr lang="en-US" b="0" i="0" dirty="0">
                <a:solidFill>
                  <a:srgbClr val="404040"/>
                </a:solidFill>
                <a:effectLst/>
                <a:latin typeface="DeepSeek-CJK-patch"/>
              </a:rPr>
              <a:t> (adjusts quality based on network speed).</a:t>
            </a:r>
          </a:p>
          <a:p>
            <a:pPr>
              <a:lnSpc>
                <a:spcPts val="2143"/>
              </a:lnSpc>
              <a:spcBef>
                <a:spcPts val="1372"/>
              </a:spcBef>
              <a:spcAft>
                <a:spcPts val="1029"/>
              </a:spcAft>
            </a:pPr>
            <a:r>
              <a:rPr lang="en-IN" b="1" i="0" dirty="0">
                <a:solidFill>
                  <a:srgbClr val="404040"/>
                </a:solidFill>
                <a:effectLst/>
                <a:latin typeface="DeepSeek-CJK-patch"/>
              </a:rPr>
              <a:t>DRM &amp; File Formats </a:t>
            </a:r>
          </a:p>
          <a:p>
            <a:pPr lvl="1">
              <a:lnSpc>
                <a:spcPts val="2143"/>
              </a:lnSpc>
              <a:spcBef>
                <a:spcPts val="1372"/>
              </a:spcBef>
              <a:spcAft>
                <a:spcPts val="1029"/>
              </a:spcAft>
            </a:pPr>
            <a:r>
              <a:rPr lang="en-IN" b="1" i="0" dirty="0">
                <a:solidFill>
                  <a:srgbClr val="404040"/>
                </a:solidFill>
                <a:effectLst/>
                <a:latin typeface="DeepSeek-CJK-patch"/>
              </a:rPr>
              <a:t> MP4 (.mp4)</a:t>
            </a:r>
            <a:r>
              <a:rPr lang="en-IN" b="0" i="0" dirty="0">
                <a:solidFill>
                  <a:srgbClr val="404040"/>
                </a:solidFill>
                <a:effectLst/>
                <a:latin typeface="DeepSeek-CJK-patch"/>
              </a:rPr>
              <a:t> – Most common container for MPEG-4 video.</a:t>
            </a:r>
          </a:p>
          <a:p>
            <a:pPr lvl="1">
              <a:lnSpc>
                <a:spcPts val="2143"/>
              </a:lnSpc>
              <a:spcBef>
                <a:spcPts val="1372"/>
              </a:spcBef>
              <a:spcAft>
                <a:spcPts val="1029"/>
              </a:spcAft>
            </a:pPr>
            <a:r>
              <a:rPr lang="en-IN" b="1" i="0" dirty="0">
                <a:solidFill>
                  <a:srgbClr val="404040"/>
                </a:solidFill>
                <a:effectLst/>
                <a:latin typeface="DeepSeek-CJK-patch"/>
              </a:rPr>
              <a:t>MOV (.mov)</a:t>
            </a:r>
            <a:r>
              <a:rPr lang="en-IN" b="0" i="0" dirty="0">
                <a:solidFill>
                  <a:srgbClr val="404040"/>
                </a:solidFill>
                <a:effectLst/>
                <a:latin typeface="DeepSeek-CJK-patch"/>
              </a:rPr>
              <a:t> – Apple’s QuickTime format (often uses MPEG-4).</a:t>
            </a:r>
          </a:p>
          <a:p>
            <a:pPr lvl="1">
              <a:lnSpc>
                <a:spcPts val="2143"/>
              </a:lnSpc>
              <a:spcBef>
                <a:spcPts val="1372"/>
              </a:spcBef>
              <a:spcAft>
                <a:spcPts val="1029"/>
              </a:spcAft>
            </a:pPr>
            <a:r>
              <a:rPr lang="en-IN" b="1" i="0" dirty="0">
                <a:solidFill>
                  <a:srgbClr val="404040"/>
                </a:solidFill>
                <a:effectLst/>
                <a:latin typeface="DeepSeek-CJK-patch"/>
              </a:rPr>
              <a:t>3GP (.3gp)</a:t>
            </a:r>
            <a:r>
              <a:rPr lang="en-IN" b="0" i="0" dirty="0">
                <a:solidFill>
                  <a:srgbClr val="404040"/>
                </a:solidFill>
                <a:effectLst/>
                <a:latin typeface="DeepSeek-CJK-patch"/>
              </a:rPr>
              <a:t> – Used for mobile phones.</a:t>
            </a:r>
          </a:p>
          <a:p>
            <a:pPr lvl="1">
              <a:lnSpc>
                <a:spcPts val="2143"/>
              </a:lnSpc>
              <a:spcBef>
                <a:spcPts val="1372"/>
              </a:spcBef>
              <a:spcAft>
                <a:spcPts val="1029"/>
              </a:spcAft>
            </a:pPr>
            <a:r>
              <a:rPr lang="en-IN" b="1" i="0" dirty="0">
                <a:solidFill>
                  <a:srgbClr val="404040"/>
                </a:solidFill>
                <a:effectLst/>
                <a:latin typeface="DeepSeek-CJK-patch"/>
              </a:rPr>
              <a:t>DRM Support</a:t>
            </a:r>
            <a:r>
              <a:rPr lang="en-IN" b="0" i="0" dirty="0">
                <a:solidFill>
                  <a:srgbClr val="404040"/>
                </a:solidFill>
                <a:effectLst/>
                <a:latin typeface="DeepSeek-CJK-patch"/>
              </a:rPr>
              <a:t> (Digital Rights Management) for secure content.</a:t>
            </a:r>
          </a:p>
          <a:p>
            <a:endParaRPr lang="en-IN" dirty="0"/>
          </a:p>
        </p:txBody>
      </p:sp>
    </p:spTree>
    <p:extLst>
      <p:ext uri="{BB962C8B-B14F-4D97-AF65-F5344CB8AC3E}">
        <p14:creationId xmlns:p14="http://schemas.microsoft.com/office/powerpoint/2010/main" val="423377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E437B-FDC1-9D90-6773-9623DC94C222}"/>
              </a:ext>
            </a:extLst>
          </p:cNvPr>
          <p:cNvSpPr>
            <a:spLocks noGrp="1"/>
          </p:cNvSpPr>
          <p:nvPr>
            <p:ph type="title"/>
          </p:nvPr>
        </p:nvSpPr>
        <p:spPr/>
        <p:txBody>
          <a:bodyPr/>
          <a:lstStyle/>
          <a:p>
            <a:r>
              <a:rPr lang="en-IN" dirty="0"/>
              <a:t>MPEG4 - Key FEATURES</a:t>
            </a:r>
          </a:p>
        </p:txBody>
      </p:sp>
      <p:graphicFrame>
        <p:nvGraphicFramePr>
          <p:cNvPr id="4" name="Content Placeholder 3">
            <a:extLst>
              <a:ext uri="{FF2B5EF4-FFF2-40B4-BE49-F238E27FC236}">
                <a16:creationId xmlns:a16="http://schemas.microsoft.com/office/drawing/2014/main" id="{6BF354FC-4F13-BAB1-60E2-16F8F513875B}"/>
              </a:ext>
            </a:extLst>
          </p:cNvPr>
          <p:cNvGraphicFramePr>
            <a:graphicFrameLocks noGrp="1"/>
          </p:cNvGraphicFramePr>
          <p:nvPr>
            <p:ph idx="1"/>
            <p:extLst>
              <p:ext uri="{D42A27DB-BD31-4B8C-83A1-F6EECF244321}">
                <p14:modId xmlns:p14="http://schemas.microsoft.com/office/powerpoint/2010/main" val="2290786073"/>
              </p:ext>
            </p:extLst>
          </p:nvPr>
        </p:nvGraphicFramePr>
        <p:xfrm>
          <a:off x="1639173" y="2016126"/>
          <a:ext cx="8695962" cy="3449635"/>
        </p:xfrm>
        <a:graphic>
          <a:graphicData uri="http://schemas.openxmlformats.org/drawingml/2006/table">
            <a:tbl>
              <a:tblPr/>
              <a:tblGrid>
                <a:gridCol w="3059690">
                  <a:extLst>
                    <a:ext uri="{9D8B030D-6E8A-4147-A177-3AD203B41FA5}">
                      <a16:colId xmlns:a16="http://schemas.microsoft.com/office/drawing/2014/main" val="3396304474"/>
                    </a:ext>
                  </a:extLst>
                </a:gridCol>
                <a:gridCol w="2818136">
                  <a:extLst>
                    <a:ext uri="{9D8B030D-6E8A-4147-A177-3AD203B41FA5}">
                      <a16:colId xmlns:a16="http://schemas.microsoft.com/office/drawing/2014/main" val="4070918867"/>
                    </a:ext>
                  </a:extLst>
                </a:gridCol>
                <a:gridCol w="2818136">
                  <a:extLst>
                    <a:ext uri="{9D8B030D-6E8A-4147-A177-3AD203B41FA5}">
                      <a16:colId xmlns:a16="http://schemas.microsoft.com/office/drawing/2014/main" val="4254767058"/>
                    </a:ext>
                  </a:extLst>
                </a:gridCol>
              </a:tblGrid>
              <a:tr h="386359">
                <a:tc>
                  <a:txBody>
                    <a:bodyPr/>
                    <a:lstStyle/>
                    <a:p>
                      <a:pPr algn="l"/>
                      <a:r>
                        <a:rPr lang="en-IN" sz="1600" b="1">
                          <a:solidFill>
                            <a:srgbClr val="404040"/>
                          </a:solidFill>
                          <a:effectLst/>
                        </a:rPr>
                        <a:t>Part</a:t>
                      </a:r>
                    </a:p>
                  </a:txBody>
                  <a:tcPr marL="82791" marR="68993" marT="68993" marB="68993" anchor="ctr">
                    <a:lnL>
                      <a:noFill/>
                    </a:lnL>
                    <a:lnR>
                      <a:noFill/>
                    </a:lnR>
                    <a:lnT>
                      <a:noFill/>
                    </a:lnT>
                    <a:lnB w="6096" cap="flat" cmpd="sng" algn="ctr">
                      <a:solidFill>
                        <a:srgbClr val="BBBBBB"/>
                      </a:solidFill>
                      <a:prstDash val="solid"/>
                      <a:round/>
                      <a:headEnd type="none" w="med" len="med"/>
                      <a:tailEnd type="none" w="med" len="med"/>
                    </a:lnB>
                    <a:noFill/>
                  </a:tcPr>
                </a:tc>
                <a:tc>
                  <a:txBody>
                    <a:bodyPr/>
                    <a:lstStyle/>
                    <a:p>
                      <a:pPr algn="l"/>
                      <a:r>
                        <a:rPr lang="en-IN" sz="1600" b="1">
                          <a:solidFill>
                            <a:srgbClr val="404040"/>
                          </a:solidFill>
                          <a:effectLst/>
                        </a:rPr>
                        <a:t>Name</a:t>
                      </a:r>
                    </a:p>
                  </a:txBody>
                  <a:tcPr marL="68993" marR="68993" marT="68993" marB="68993" anchor="ctr">
                    <a:lnL>
                      <a:noFill/>
                    </a:lnL>
                    <a:lnR>
                      <a:noFill/>
                    </a:lnR>
                    <a:lnT>
                      <a:noFill/>
                    </a:lnT>
                    <a:lnB w="6096" cap="flat" cmpd="sng" algn="ctr">
                      <a:solidFill>
                        <a:srgbClr val="BBBBBB"/>
                      </a:solidFill>
                      <a:prstDash val="solid"/>
                      <a:round/>
                      <a:headEnd type="none" w="med" len="med"/>
                      <a:tailEnd type="none" w="med" len="med"/>
                    </a:lnB>
                    <a:noFill/>
                  </a:tcPr>
                </a:tc>
                <a:tc>
                  <a:txBody>
                    <a:bodyPr/>
                    <a:lstStyle/>
                    <a:p>
                      <a:pPr algn="l"/>
                      <a:r>
                        <a:rPr lang="en-IN" sz="1600" b="1">
                          <a:solidFill>
                            <a:srgbClr val="404040"/>
                          </a:solidFill>
                          <a:effectLst/>
                        </a:rPr>
                        <a:t>Description</a:t>
                      </a:r>
                    </a:p>
                  </a:txBody>
                  <a:tcPr marL="68993" marR="68993" marT="68993" marB="68993" anchor="ctr">
                    <a:lnL>
                      <a:noFill/>
                    </a:lnL>
                    <a:lnR>
                      <a:noFill/>
                    </a:lnR>
                    <a:lnT>
                      <a:noFill/>
                    </a:lnT>
                    <a:lnB w="6096" cap="flat" cmpd="sng" algn="ctr">
                      <a:solidFill>
                        <a:srgbClr val="BBBBBB"/>
                      </a:solidFill>
                      <a:prstDash val="solid"/>
                      <a:round/>
                      <a:headEnd type="none" w="med" len="med"/>
                      <a:tailEnd type="none" w="med" len="med"/>
                    </a:lnB>
                    <a:noFill/>
                  </a:tcPr>
                </a:tc>
                <a:extLst>
                  <a:ext uri="{0D108BD9-81ED-4DB2-BD59-A6C34878D82A}">
                    <a16:rowId xmlns:a16="http://schemas.microsoft.com/office/drawing/2014/main" val="100347944"/>
                  </a:ext>
                </a:extLst>
              </a:tr>
              <a:tr h="386359">
                <a:tc>
                  <a:txBody>
                    <a:bodyPr/>
                    <a:lstStyle/>
                    <a:p>
                      <a:r>
                        <a:rPr lang="en-IN" sz="1600">
                          <a:effectLst/>
                        </a:rPr>
                        <a:t>Part 2</a:t>
                      </a:r>
                    </a:p>
                  </a:txBody>
                  <a:tcPr marL="82791" marR="68993" marT="68993" marB="68993"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MPEG-4 Visual</a:t>
                      </a:r>
                    </a:p>
                  </a:txBody>
                  <a:tcPr marL="68993" marR="68993" marT="68993" marB="68993"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Early video codec (DivX, Xvid)</a:t>
                      </a:r>
                    </a:p>
                  </a:txBody>
                  <a:tcPr marL="68993" marR="68993" marT="68993" marB="68993"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631517837"/>
                  </a:ext>
                </a:extLst>
              </a:tr>
              <a:tr h="634733">
                <a:tc>
                  <a:txBody>
                    <a:bodyPr/>
                    <a:lstStyle/>
                    <a:p>
                      <a:r>
                        <a:rPr lang="en-IN" sz="1600">
                          <a:effectLst/>
                        </a:rPr>
                        <a:t>Part 3</a:t>
                      </a:r>
                    </a:p>
                  </a:txBody>
                  <a:tcPr marL="82791"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dirty="0">
                          <a:effectLst/>
                        </a:rPr>
                        <a:t>MPEG-4 Audio (AAC)</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US" sz="1600">
                          <a:effectLst/>
                        </a:rPr>
                        <a:t>Advanced Audio Coding (better than MP3)</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525212180"/>
                  </a:ext>
                </a:extLst>
              </a:tr>
              <a:tr h="634733">
                <a:tc>
                  <a:txBody>
                    <a:bodyPr/>
                    <a:lstStyle/>
                    <a:p>
                      <a:r>
                        <a:rPr lang="en-IN" sz="1600">
                          <a:effectLst/>
                        </a:rPr>
                        <a:t>Part 10</a:t>
                      </a:r>
                    </a:p>
                  </a:txBody>
                  <a:tcPr marL="82791"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H.264/AVC</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US" sz="1600">
                          <a:effectLst/>
                        </a:rPr>
                        <a:t>Most widely used video codec (Blu-ray, YouTube)</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3705350915"/>
                  </a:ext>
                </a:extLst>
              </a:tr>
              <a:tr h="634733">
                <a:tc>
                  <a:txBody>
                    <a:bodyPr/>
                    <a:lstStyle/>
                    <a:p>
                      <a:r>
                        <a:rPr lang="en-IN" sz="1600">
                          <a:effectLst/>
                        </a:rPr>
                        <a:t>Part 12</a:t>
                      </a:r>
                    </a:p>
                  </a:txBody>
                  <a:tcPr marL="82791"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ISO Base Media Format</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US" sz="1600">
                          <a:effectLst/>
                        </a:rPr>
                        <a:t>Basis for MP4, 3GP, Apple QuickTime</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4124353037"/>
                  </a:ext>
                </a:extLst>
              </a:tr>
              <a:tr h="386359">
                <a:tc>
                  <a:txBody>
                    <a:bodyPr/>
                    <a:lstStyle/>
                    <a:p>
                      <a:r>
                        <a:rPr lang="en-IN" sz="1600">
                          <a:effectLst/>
                        </a:rPr>
                        <a:t>Part 14</a:t>
                      </a:r>
                    </a:p>
                  </a:txBody>
                  <a:tcPr marL="82791"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MP4 File Format</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Standard .mp4 container</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333210259"/>
                  </a:ext>
                </a:extLst>
              </a:tr>
              <a:tr h="386359">
                <a:tc>
                  <a:txBody>
                    <a:bodyPr/>
                    <a:lstStyle/>
                    <a:p>
                      <a:r>
                        <a:rPr lang="en-IN" sz="1600">
                          <a:effectLst/>
                        </a:rPr>
                        <a:t>Part 25</a:t>
                      </a:r>
                    </a:p>
                  </a:txBody>
                  <a:tcPr marL="82791"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sz="1600">
                          <a:effectLst/>
                        </a:rPr>
                        <a:t>3D Graphics Compression</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US" sz="1600" dirty="0">
                          <a:effectLst/>
                        </a:rPr>
                        <a:t>For VR and 3D applications</a:t>
                      </a:r>
                    </a:p>
                  </a:txBody>
                  <a:tcPr marL="68993" marR="68993" marT="68993" marB="68993"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79991875"/>
                  </a:ext>
                </a:extLst>
              </a:tr>
            </a:tbl>
          </a:graphicData>
        </a:graphic>
      </p:graphicFrame>
      <p:sp>
        <p:nvSpPr>
          <p:cNvPr id="5" name="Rectangle 1">
            <a:extLst>
              <a:ext uri="{FF2B5EF4-FFF2-40B4-BE49-F238E27FC236}">
                <a16:creationId xmlns:a16="http://schemas.microsoft.com/office/drawing/2014/main" id="{062740EF-368C-5240-D73D-B1A89709A083}"/>
              </a:ext>
            </a:extLst>
          </p:cNvPr>
          <p:cNvSpPr>
            <a:spLocks noChangeArrowheads="1"/>
          </p:cNvSpPr>
          <p:nvPr/>
        </p:nvSpPr>
        <p:spPr bwMode="auto">
          <a:xfrm>
            <a:off x="-266008"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6092224" rIns="0" bIns="870691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404040"/>
                </a:solidFill>
                <a:effectLst/>
                <a:latin typeface="DeepSeek-CJK-patch"/>
              </a:rPr>
              <a:t>MPEG-4 Parts (Important Sub-Standards)</a:t>
            </a:r>
            <a:endParaRPr kumimoji="0" lang="en-US" altLang="en-US" sz="1300" b="0" i="0" u="none" strike="noStrike" cap="none" normalizeH="0" baseline="0">
              <a:ln>
                <a:noFill/>
              </a:ln>
              <a:solidFill>
                <a:srgbClr val="404040"/>
              </a:solidFill>
              <a:effectLst/>
              <a:latin typeface="DeepSeek-CJK-patch"/>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3331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C70E5-2393-CD31-FCE5-F2DE21FF5B1E}"/>
              </a:ext>
            </a:extLst>
          </p:cNvPr>
          <p:cNvSpPr>
            <a:spLocks noGrp="1"/>
          </p:cNvSpPr>
          <p:nvPr>
            <p:ph type="title"/>
          </p:nvPr>
        </p:nvSpPr>
        <p:spPr/>
        <p:txBody>
          <a:bodyPr/>
          <a:lstStyle/>
          <a:p>
            <a:r>
              <a:rPr lang="en-IN" dirty="0"/>
              <a:t>MPEG4 vs MPEG3 vs MPEG1</a:t>
            </a:r>
          </a:p>
        </p:txBody>
      </p:sp>
      <p:graphicFrame>
        <p:nvGraphicFramePr>
          <p:cNvPr id="4" name="Content Placeholder 3">
            <a:extLst>
              <a:ext uri="{FF2B5EF4-FFF2-40B4-BE49-F238E27FC236}">
                <a16:creationId xmlns:a16="http://schemas.microsoft.com/office/drawing/2014/main" id="{4E0F0202-7215-4EDD-C224-41B75DC23C03}"/>
              </a:ext>
            </a:extLst>
          </p:cNvPr>
          <p:cNvGraphicFramePr>
            <a:graphicFrameLocks noGrp="1"/>
          </p:cNvGraphicFramePr>
          <p:nvPr>
            <p:ph idx="1"/>
            <p:extLst>
              <p:ext uri="{D42A27DB-BD31-4B8C-83A1-F6EECF244321}">
                <p14:modId xmlns:p14="http://schemas.microsoft.com/office/powerpoint/2010/main" val="3001655204"/>
              </p:ext>
            </p:extLst>
          </p:nvPr>
        </p:nvGraphicFramePr>
        <p:xfrm>
          <a:off x="1450975" y="2536984"/>
          <a:ext cx="9604375" cy="2407920"/>
        </p:xfrm>
        <a:graphic>
          <a:graphicData uri="http://schemas.openxmlformats.org/drawingml/2006/table">
            <a:tbl>
              <a:tblPr/>
              <a:tblGrid>
                <a:gridCol w="2552212">
                  <a:extLst>
                    <a:ext uri="{9D8B030D-6E8A-4147-A177-3AD203B41FA5}">
                      <a16:colId xmlns:a16="http://schemas.microsoft.com/office/drawing/2014/main" val="2390380997"/>
                    </a:ext>
                  </a:extLst>
                </a:gridCol>
                <a:gridCol w="2347737">
                  <a:extLst>
                    <a:ext uri="{9D8B030D-6E8A-4147-A177-3AD203B41FA5}">
                      <a16:colId xmlns:a16="http://schemas.microsoft.com/office/drawing/2014/main" val="3153465457"/>
                    </a:ext>
                  </a:extLst>
                </a:gridCol>
                <a:gridCol w="2353705">
                  <a:extLst>
                    <a:ext uri="{9D8B030D-6E8A-4147-A177-3AD203B41FA5}">
                      <a16:colId xmlns:a16="http://schemas.microsoft.com/office/drawing/2014/main" val="1702414440"/>
                    </a:ext>
                  </a:extLst>
                </a:gridCol>
                <a:gridCol w="2350721">
                  <a:extLst>
                    <a:ext uri="{9D8B030D-6E8A-4147-A177-3AD203B41FA5}">
                      <a16:colId xmlns:a16="http://schemas.microsoft.com/office/drawing/2014/main" val="2690736418"/>
                    </a:ext>
                  </a:extLst>
                </a:gridCol>
              </a:tblGrid>
              <a:tr h="0">
                <a:tc>
                  <a:txBody>
                    <a:bodyPr/>
                    <a:lstStyle/>
                    <a:p>
                      <a:pPr algn="l"/>
                      <a:r>
                        <a:rPr lang="en-IN" b="1">
                          <a:solidFill>
                            <a:srgbClr val="404040"/>
                          </a:solidFill>
                          <a:effectLst/>
                        </a:rPr>
                        <a:t>Feature</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noFill/>
                  </a:tcPr>
                </a:tc>
                <a:tc>
                  <a:txBody>
                    <a:bodyPr/>
                    <a:lstStyle/>
                    <a:p>
                      <a:pPr algn="l"/>
                      <a:r>
                        <a:rPr lang="en-IN" b="1">
                          <a:solidFill>
                            <a:srgbClr val="404040"/>
                          </a:solidFill>
                          <a:effectLst/>
                        </a:rPr>
                        <a:t>MPEG-1 (1993)</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noFill/>
                  </a:tcPr>
                </a:tc>
                <a:tc>
                  <a:txBody>
                    <a:bodyPr/>
                    <a:lstStyle/>
                    <a:p>
                      <a:pPr algn="l"/>
                      <a:r>
                        <a:rPr lang="en-IN" b="1" dirty="0">
                          <a:solidFill>
                            <a:srgbClr val="404040"/>
                          </a:solidFill>
                          <a:effectLst/>
                        </a:rPr>
                        <a:t>MPEG-2 (1995)</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noFill/>
                  </a:tcPr>
                </a:tc>
                <a:tc>
                  <a:txBody>
                    <a:bodyPr/>
                    <a:lstStyle/>
                    <a:p>
                      <a:pPr algn="l"/>
                      <a:r>
                        <a:rPr lang="en-IN" b="1">
                          <a:solidFill>
                            <a:srgbClr val="404040"/>
                          </a:solidFill>
                          <a:effectLst/>
                        </a:rPr>
                        <a:t>MPEG-4 (1999)</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noFill/>
                  </a:tcPr>
                </a:tc>
                <a:extLst>
                  <a:ext uri="{0D108BD9-81ED-4DB2-BD59-A6C34878D82A}">
                    <a16:rowId xmlns:a16="http://schemas.microsoft.com/office/drawing/2014/main" val="75713520"/>
                  </a:ext>
                </a:extLst>
              </a:tr>
              <a:tr h="0">
                <a:tc>
                  <a:txBody>
                    <a:bodyPr/>
                    <a:lstStyle/>
                    <a:p>
                      <a:r>
                        <a:rPr lang="en-IN" b="1">
                          <a:effectLst/>
                        </a:rPr>
                        <a:t>Main Use</a:t>
                      </a:r>
                      <a:endParaRPr lang="en-IN">
                        <a:effectLst/>
                      </a:endParaRP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VCD, MP3</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DVD, Digital TV</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Streaming, Mobile, Web</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190444034"/>
                  </a:ext>
                </a:extLst>
              </a:tr>
              <a:tr h="0">
                <a:tc>
                  <a:txBody>
                    <a:bodyPr/>
                    <a:lstStyle/>
                    <a:p>
                      <a:r>
                        <a:rPr lang="en-IN" b="1">
                          <a:effectLst/>
                        </a:rPr>
                        <a:t>Compression</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Low</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Medium</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High (H.264, HEVC)</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4165296935"/>
                  </a:ext>
                </a:extLst>
              </a:tr>
              <a:tr h="0">
                <a:tc>
                  <a:txBody>
                    <a:bodyPr/>
                    <a:lstStyle/>
                    <a:p>
                      <a:r>
                        <a:rPr lang="en-IN" b="1">
                          <a:effectLst/>
                        </a:rPr>
                        <a:t>Internet Use</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No</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Limited</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Yes (Adaptive Streaming)</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479846272"/>
                  </a:ext>
                </a:extLst>
              </a:tr>
              <a:tr h="0">
                <a:tc>
                  <a:txBody>
                    <a:bodyPr/>
                    <a:lstStyle/>
                    <a:p>
                      <a:r>
                        <a:rPr lang="en-IN" b="1">
                          <a:effectLst/>
                        </a:rPr>
                        <a:t>File Formats</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.mpg, .mp3</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a:effectLst/>
                        </a:rPr>
                        <a:t>.mpg, .vob</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tc>
                  <a:txBody>
                    <a:bodyPr/>
                    <a:lstStyle/>
                    <a:p>
                      <a:r>
                        <a:rPr lang="en-IN" dirty="0">
                          <a:effectLst/>
                        </a:rPr>
                        <a:t>.mp4, .mov, .3gp</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823667267"/>
                  </a:ext>
                </a:extLst>
              </a:tr>
            </a:tbl>
          </a:graphicData>
        </a:graphic>
      </p:graphicFrame>
      <p:sp>
        <p:nvSpPr>
          <p:cNvPr id="5" name="Rectangle 1">
            <a:extLst>
              <a:ext uri="{FF2B5EF4-FFF2-40B4-BE49-F238E27FC236}">
                <a16:creationId xmlns:a16="http://schemas.microsoft.com/office/drawing/2014/main" id="{BC8EB578-8972-5524-242D-F4F103979220}"/>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6092224" rIns="0" bIns="870691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404040"/>
                </a:solidFill>
                <a:effectLst/>
                <a:latin typeface="DeepSeek-CJK-patch"/>
              </a:rPr>
              <a:t>MPEG-4 vs. MPEG-2 vs. MPEG-1</a:t>
            </a:r>
            <a:endParaRPr kumimoji="0" lang="en-US" altLang="en-US" sz="1300" b="0" i="0" u="none" strike="noStrike" cap="none" normalizeH="0" baseline="0">
              <a:ln>
                <a:noFill/>
              </a:ln>
              <a:solidFill>
                <a:srgbClr val="404040"/>
              </a:solidFill>
              <a:effectLst/>
              <a:latin typeface="DeepSeek-CJK-patch"/>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969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42B8-41E9-8317-04C1-066815012DB8}"/>
              </a:ext>
            </a:extLst>
          </p:cNvPr>
          <p:cNvSpPr>
            <a:spLocks noGrp="1"/>
          </p:cNvSpPr>
          <p:nvPr>
            <p:ph type="title"/>
          </p:nvPr>
        </p:nvSpPr>
        <p:spPr/>
        <p:txBody>
          <a:bodyPr/>
          <a:lstStyle/>
          <a:p>
            <a:r>
              <a:rPr lang="en-IN" dirty="0"/>
              <a:t>MPEG4 – Object Coding</a:t>
            </a:r>
          </a:p>
        </p:txBody>
      </p:sp>
      <p:sp>
        <p:nvSpPr>
          <p:cNvPr id="3" name="Content Placeholder 2">
            <a:extLst>
              <a:ext uri="{FF2B5EF4-FFF2-40B4-BE49-F238E27FC236}">
                <a16:creationId xmlns:a16="http://schemas.microsoft.com/office/drawing/2014/main" id="{0238CAB5-87BB-2DDF-7104-FBA13549CF92}"/>
              </a:ext>
            </a:extLst>
          </p:cNvPr>
          <p:cNvSpPr>
            <a:spLocks noGrp="1"/>
          </p:cNvSpPr>
          <p:nvPr>
            <p:ph idx="1"/>
          </p:nvPr>
        </p:nvSpPr>
        <p:spPr/>
        <p:txBody>
          <a:bodyPr/>
          <a:lstStyle/>
          <a:p>
            <a:pPr algn="l">
              <a:lnSpc>
                <a:spcPts val="2143"/>
              </a:lnSpc>
              <a:spcBef>
                <a:spcPts val="300"/>
              </a:spcBef>
              <a:buFont typeface="Arial" panose="020B0604020202020204" pitchFamily="34" charset="0"/>
              <a:buChar char="•"/>
            </a:pPr>
            <a:r>
              <a:rPr lang="en-US" b="0" i="0" dirty="0">
                <a:solidFill>
                  <a:srgbClr val="404040"/>
                </a:solidFill>
                <a:effectLst/>
                <a:latin typeface="DeepSeek-CJK-patch"/>
              </a:rPr>
              <a:t>The scene is </a:t>
            </a:r>
            <a:r>
              <a:rPr lang="en-US" b="1" i="0" dirty="0">
                <a:solidFill>
                  <a:srgbClr val="404040"/>
                </a:solidFill>
                <a:effectLst/>
                <a:latin typeface="DeepSeek-CJK-patch"/>
              </a:rPr>
              <a:t>split into separate objects</a:t>
            </a:r>
            <a:r>
              <a:rPr lang="en-US" b="0" i="0" dirty="0">
                <a:solidFill>
                  <a:srgbClr val="404040"/>
                </a:solidFill>
                <a:effectLst/>
                <a:latin typeface="DeepSeek-CJK-patch"/>
              </a:rPr>
              <a:t> (background, person, text).</a:t>
            </a:r>
          </a:p>
          <a:p>
            <a:pPr algn="l">
              <a:lnSpc>
                <a:spcPts val="2143"/>
              </a:lnSpc>
              <a:spcBef>
                <a:spcPts val="300"/>
              </a:spcBef>
              <a:buFont typeface="Arial" panose="020B0604020202020204" pitchFamily="34" charset="0"/>
              <a:buChar char="•"/>
            </a:pPr>
            <a:endParaRPr lang="en-US" b="0" i="0" dirty="0">
              <a:solidFill>
                <a:srgbClr val="404040"/>
              </a:solidFill>
              <a:effectLst/>
              <a:latin typeface="DeepSeek-CJK-patch"/>
            </a:endParaRPr>
          </a:p>
          <a:p>
            <a:pPr algn="l">
              <a:lnSpc>
                <a:spcPts val="2143"/>
              </a:lnSpc>
              <a:spcBef>
                <a:spcPts val="300"/>
              </a:spcBef>
              <a:spcAft>
                <a:spcPts val="300"/>
              </a:spcAft>
              <a:buFont typeface="Arial" panose="020B0604020202020204" pitchFamily="34" charset="0"/>
              <a:buChar char="•"/>
            </a:pPr>
            <a:r>
              <a:rPr lang="en-US" b="0" i="0" dirty="0">
                <a:solidFill>
                  <a:srgbClr val="404040"/>
                </a:solidFill>
                <a:effectLst/>
                <a:latin typeface="DeepSeek-CJK-patch"/>
              </a:rPr>
              <a:t>Each object is:</a:t>
            </a:r>
          </a:p>
          <a:p>
            <a:pPr marL="742950" lvl="1" indent="-285750" algn="l">
              <a:lnSpc>
                <a:spcPts val="2143"/>
              </a:lnSpc>
              <a:spcBef>
                <a:spcPts val="300"/>
              </a:spcBef>
              <a:buFont typeface="Arial" panose="020B0604020202020204" pitchFamily="34" charset="0"/>
              <a:buChar char="•"/>
            </a:pPr>
            <a:r>
              <a:rPr lang="en-US" b="1" i="0" dirty="0">
                <a:solidFill>
                  <a:srgbClr val="404040"/>
                </a:solidFill>
                <a:effectLst/>
                <a:latin typeface="DeepSeek-CJK-patch"/>
              </a:rPr>
              <a:t>Segmented</a:t>
            </a:r>
            <a:r>
              <a:rPr lang="en-US" b="0" i="0" dirty="0">
                <a:solidFill>
                  <a:srgbClr val="404040"/>
                </a:solidFill>
                <a:effectLst/>
                <a:latin typeface="DeepSeek-CJK-patch"/>
              </a:rPr>
              <a:t> (shape coding).</a:t>
            </a:r>
          </a:p>
          <a:p>
            <a:pPr marL="742950" lvl="1" indent="-285750" algn="l">
              <a:lnSpc>
                <a:spcPts val="2143"/>
              </a:lnSpc>
              <a:spcBef>
                <a:spcPts val="300"/>
              </a:spcBef>
              <a:buFont typeface="Arial" panose="020B0604020202020204" pitchFamily="34" charset="0"/>
              <a:buChar char="•"/>
            </a:pPr>
            <a:r>
              <a:rPr lang="en-US" b="1" i="0" dirty="0">
                <a:solidFill>
                  <a:srgbClr val="404040"/>
                </a:solidFill>
                <a:effectLst/>
                <a:latin typeface="DeepSeek-CJK-patch"/>
              </a:rPr>
              <a:t>Compressed independently</a:t>
            </a:r>
            <a:r>
              <a:rPr lang="en-US" b="0" i="0" dirty="0">
                <a:solidFill>
                  <a:srgbClr val="404040"/>
                </a:solidFill>
                <a:effectLst/>
                <a:latin typeface="DeepSeek-CJK-patch"/>
              </a:rPr>
              <a:t> (texture/motion coding).</a:t>
            </a:r>
          </a:p>
          <a:p>
            <a:pPr marL="742950" lvl="1" indent="-285750" algn="l">
              <a:lnSpc>
                <a:spcPts val="2143"/>
              </a:lnSpc>
              <a:spcBef>
                <a:spcPts val="300"/>
              </a:spcBef>
              <a:buFont typeface="Arial" panose="020B0604020202020204" pitchFamily="34" charset="0"/>
              <a:buChar char="•"/>
            </a:pPr>
            <a:r>
              <a:rPr lang="en-US" b="1" i="0" dirty="0">
                <a:solidFill>
                  <a:srgbClr val="404040"/>
                </a:solidFill>
                <a:effectLst/>
                <a:latin typeface="DeepSeek-CJK-patch"/>
              </a:rPr>
              <a:t>Reassembled</a:t>
            </a:r>
            <a:r>
              <a:rPr lang="en-US" b="0" i="0" dirty="0">
                <a:solidFill>
                  <a:srgbClr val="404040"/>
                </a:solidFill>
                <a:effectLst/>
                <a:latin typeface="DeepSeek-CJK-patch"/>
              </a:rPr>
              <a:t> during playback.</a:t>
            </a:r>
          </a:p>
          <a:p>
            <a:pPr>
              <a:buNone/>
            </a:pPr>
            <a:br>
              <a:rPr lang="en-US" dirty="0"/>
            </a:br>
            <a:endParaRPr lang="en-IN" dirty="0"/>
          </a:p>
        </p:txBody>
      </p:sp>
    </p:spTree>
    <p:extLst>
      <p:ext uri="{BB962C8B-B14F-4D97-AF65-F5344CB8AC3E}">
        <p14:creationId xmlns:p14="http://schemas.microsoft.com/office/powerpoint/2010/main" val="1387497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828E-9C3D-C2A8-9DAF-03033C3F1682}"/>
              </a:ext>
            </a:extLst>
          </p:cNvPr>
          <p:cNvSpPr>
            <a:spLocks noGrp="1"/>
          </p:cNvSpPr>
          <p:nvPr>
            <p:ph type="title"/>
          </p:nvPr>
        </p:nvSpPr>
        <p:spPr/>
        <p:txBody>
          <a:bodyPr/>
          <a:lstStyle/>
          <a:p>
            <a:r>
              <a:rPr lang="en-IN" dirty="0"/>
              <a:t>Compression (2) </a:t>
            </a:r>
          </a:p>
        </p:txBody>
      </p:sp>
      <p:sp>
        <p:nvSpPr>
          <p:cNvPr id="3" name="Content Placeholder 2">
            <a:extLst>
              <a:ext uri="{FF2B5EF4-FFF2-40B4-BE49-F238E27FC236}">
                <a16:creationId xmlns:a16="http://schemas.microsoft.com/office/drawing/2014/main" id="{A1AA20C9-EBE5-DFE6-9363-01D40914DEAE}"/>
              </a:ext>
            </a:extLst>
          </p:cNvPr>
          <p:cNvSpPr>
            <a:spLocks noGrp="1"/>
          </p:cNvSpPr>
          <p:nvPr>
            <p:ph idx="1"/>
          </p:nvPr>
        </p:nvSpPr>
        <p:spPr>
          <a:xfrm>
            <a:off x="2589212" y="2133600"/>
            <a:ext cx="8915400" cy="1873135"/>
          </a:xfrm>
        </p:spPr>
        <p:txBody>
          <a:bodyPr/>
          <a:lstStyle/>
          <a:p>
            <a:r>
              <a:rPr lang="en-IN" dirty="0"/>
              <a:t>Data Compression converts an input data stream to another data steam of a smaller size.</a:t>
            </a:r>
          </a:p>
          <a:p>
            <a:endParaRPr lang="en-IN" dirty="0"/>
          </a:p>
          <a:p>
            <a:r>
              <a:rPr lang="en-IN" dirty="0"/>
              <a:t>Raw Data =&gt; Encoder -&gt; Network -&gt; Decoder =&gt; Uncompressed Data.</a:t>
            </a:r>
          </a:p>
        </p:txBody>
      </p:sp>
      <p:sp>
        <p:nvSpPr>
          <p:cNvPr id="4" name="Rectangle 3">
            <a:extLst>
              <a:ext uri="{FF2B5EF4-FFF2-40B4-BE49-F238E27FC236}">
                <a16:creationId xmlns:a16="http://schemas.microsoft.com/office/drawing/2014/main" id="{3F432C81-C2F5-8EE7-EF60-A8ED860F5067}"/>
              </a:ext>
            </a:extLst>
          </p:cNvPr>
          <p:cNvSpPr/>
          <p:nvPr/>
        </p:nvSpPr>
        <p:spPr>
          <a:xfrm>
            <a:off x="524709" y="4335087"/>
            <a:ext cx="1853739" cy="7730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Raw Data</a:t>
            </a:r>
          </a:p>
        </p:txBody>
      </p:sp>
      <p:sp>
        <p:nvSpPr>
          <p:cNvPr id="5" name="Oval 4">
            <a:extLst>
              <a:ext uri="{FF2B5EF4-FFF2-40B4-BE49-F238E27FC236}">
                <a16:creationId xmlns:a16="http://schemas.microsoft.com/office/drawing/2014/main" id="{C4926E4A-6689-600C-4FDA-8804CD096E40}"/>
              </a:ext>
            </a:extLst>
          </p:cNvPr>
          <p:cNvSpPr/>
          <p:nvPr/>
        </p:nvSpPr>
        <p:spPr>
          <a:xfrm>
            <a:off x="2954543" y="4493027"/>
            <a:ext cx="1704109" cy="581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Encoder</a:t>
            </a:r>
          </a:p>
        </p:txBody>
      </p:sp>
      <p:sp>
        <p:nvSpPr>
          <p:cNvPr id="6" name="Cloud 5">
            <a:extLst>
              <a:ext uri="{FF2B5EF4-FFF2-40B4-BE49-F238E27FC236}">
                <a16:creationId xmlns:a16="http://schemas.microsoft.com/office/drawing/2014/main" id="{42389399-BD9E-B52D-A469-A1D595A11D28}"/>
              </a:ext>
            </a:extLst>
          </p:cNvPr>
          <p:cNvSpPr/>
          <p:nvPr/>
        </p:nvSpPr>
        <p:spPr>
          <a:xfrm>
            <a:off x="5283241" y="4335087"/>
            <a:ext cx="2249980" cy="77308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Internet/NET</a:t>
            </a:r>
          </a:p>
        </p:txBody>
      </p:sp>
      <p:sp>
        <p:nvSpPr>
          <p:cNvPr id="7" name="Rectangle 6">
            <a:extLst>
              <a:ext uri="{FF2B5EF4-FFF2-40B4-BE49-F238E27FC236}">
                <a16:creationId xmlns:a16="http://schemas.microsoft.com/office/drawing/2014/main" id="{5CCAAB39-A415-6860-6268-4AFE61C2B414}"/>
              </a:ext>
            </a:extLst>
          </p:cNvPr>
          <p:cNvSpPr/>
          <p:nvPr/>
        </p:nvSpPr>
        <p:spPr>
          <a:xfrm>
            <a:off x="10438015" y="4286581"/>
            <a:ext cx="1853739" cy="7730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Uncompressed Data </a:t>
            </a:r>
          </a:p>
        </p:txBody>
      </p:sp>
      <p:sp>
        <p:nvSpPr>
          <p:cNvPr id="8" name="Oval 7">
            <a:extLst>
              <a:ext uri="{FF2B5EF4-FFF2-40B4-BE49-F238E27FC236}">
                <a16:creationId xmlns:a16="http://schemas.microsoft.com/office/drawing/2014/main" id="{0AC0DA7D-E639-969E-7E7C-9D481187E517}"/>
              </a:ext>
            </a:extLst>
          </p:cNvPr>
          <p:cNvSpPr/>
          <p:nvPr/>
        </p:nvSpPr>
        <p:spPr>
          <a:xfrm>
            <a:off x="8240683" y="4382176"/>
            <a:ext cx="1704109" cy="5818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Decoder</a:t>
            </a:r>
          </a:p>
        </p:txBody>
      </p:sp>
      <p:sp>
        <p:nvSpPr>
          <p:cNvPr id="9" name="Arrow: Right 8">
            <a:extLst>
              <a:ext uri="{FF2B5EF4-FFF2-40B4-BE49-F238E27FC236}">
                <a16:creationId xmlns:a16="http://schemas.microsoft.com/office/drawing/2014/main" id="{6E1D86A9-5C64-2C70-F765-DBC6E0FE8813}"/>
              </a:ext>
            </a:extLst>
          </p:cNvPr>
          <p:cNvSpPr/>
          <p:nvPr/>
        </p:nvSpPr>
        <p:spPr>
          <a:xfrm>
            <a:off x="2378448" y="4673121"/>
            <a:ext cx="576095" cy="164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839ECC6F-94EE-D118-DA0C-BE390CDA58B6}"/>
              </a:ext>
            </a:extLst>
          </p:cNvPr>
          <p:cNvSpPr/>
          <p:nvPr/>
        </p:nvSpPr>
        <p:spPr>
          <a:xfrm>
            <a:off x="4707146" y="4660635"/>
            <a:ext cx="576095" cy="164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A9BDA578-E470-15D5-A4F3-8D30E98C69C6}"/>
              </a:ext>
            </a:extLst>
          </p:cNvPr>
          <p:cNvSpPr/>
          <p:nvPr/>
        </p:nvSpPr>
        <p:spPr>
          <a:xfrm>
            <a:off x="7581715" y="4553945"/>
            <a:ext cx="576095" cy="164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1EAC730C-DCFC-B4ED-7B08-F3E48CF335DC}"/>
              </a:ext>
            </a:extLst>
          </p:cNvPr>
          <p:cNvSpPr/>
          <p:nvPr/>
        </p:nvSpPr>
        <p:spPr>
          <a:xfrm>
            <a:off x="9925649" y="4542834"/>
            <a:ext cx="576095" cy="164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Graphic 13" descr="Eye">
            <a:extLst>
              <a:ext uri="{FF2B5EF4-FFF2-40B4-BE49-F238E27FC236}">
                <a16:creationId xmlns:a16="http://schemas.microsoft.com/office/drawing/2014/main" id="{72199253-2DFC-5B5B-A8FF-132903BF1C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7412" y="5216236"/>
            <a:ext cx="914400" cy="914400"/>
          </a:xfrm>
          <a:prstGeom prst="rect">
            <a:avLst/>
          </a:prstGeom>
        </p:spPr>
      </p:pic>
    </p:spTree>
    <p:extLst>
      <p:ext uri="{BB962C8B-B14F-4D97-AF65-F5344CB8AC3E}">
        <p14:creationId xmlns:p14="http://schemas.microsoft.com/office/powerpoint/2010/main" val="663674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D861-AD6A-3D6F-F38A-E55AA6007824}"/>
              </a:ext>
            </a:extLst>
          </p:cNvPr>
          <p:cNvSpPr>
            <a:spLocks noGrp="1"/>
          </p:cNvSpPr>
          <p:nvPr>
            <p:ph type="title"/>
          </p:nvPr>
        </p:nvSpPr>
        <p:spPr/>
        <p:txBody>
          <a:bodyPr/>
          <a:lstStyle/>
          <a:p>
            <a:r>
              <a:rPr lang="en-IN" dirty="0"/>
              <a:t>MPEG4 – Object Coding</a:t>
            </a:r>
          </a:p>
        </p:txBody>
      </p:sp>
      <p:sp>
        <p:nvSpPr>
          <p:cNvPr id="3" name="Content Placeholder 2">
            <a:extLst>
              <a:ext uri="{FF2B5EF4-FFF2-40B4-BE49-F238E27FC236}">
                <a16:creationId xmlns:a16="http://schemas.microsoft.com/office/drawing/2014/main" id="{81277AC5-ED8D-4B9F-4E35-9BE06EE89EED}"/>
              </a:ext>
            </a:extLst>
          </p:cNvPr>
          <p:cNvSpPr>
            <a:spLocks noGrp="1"/>
          </p:cNvSpPr>
          <p:nvPr>
            <p:ph idx="1"/>
          </p:nvPr>
        </p:nvSpPr>
        <p:spPr/>
        <p:txBody>
          <a:bodyPr/>
          <a:lstStyle/>
          <a:p>
            <a:r>
              <a:rPr lang="en-US" b="0" i="0" dirty="0">
                <a:solidFill>
                  <a:srgbClr val="202122"/>
                </a:solidFill>
                <a:effectLst/>
                <a:latin typeface="Arial" panose="020B0604020202020204" pitchFamily="34" charset="0"/>
              </a:rPr>
              <a:t>Most of the features included in MPEG-4 are left to individual developers to decide whether or not to implement. </a:t>
            </a:r>
          </a:p>
          <a:p>
            <a:r>
              <a:rPr lang="en-US" b="0" i="0" dirty="0">
                <a:solidFill>
                  <a:srgbClr val="202122"/>
                </a:solidFill>
                <a:effectLst/>
                <a:latin typeface="Arial" panose="020B0604020202020204" pitchFamily="34" charset="0"/>
              </a:rPr>
              <a:t>This means that there are probably no complete implementations of the entire MPEG-4 set of standards. </a:t>
            </a:r>
          </a:p>
          <a:p>
            <a:r>
              <a:rPr lang="en-US" b="0" i="0" dirty="0">
                <a:solidFill>
                  <a:srgbClr val="202122"/>
                </a:solidFill>
                <a:effectLst/>
                <a:latin typeface="Arial" panose="020B0604020202020204" pitchFamily="34" charset="0"/>
              </a:rPr>
              <a:t>To deal with this, the standard includes the concept of "profiles" and "levels", allowing a specific set of capabilities to be defined in a manner appropriate for a subset of applications.</a:t>
            </a:r>
            <a:endParaRPr lang="en-IN" dirty="0"/>
          </a:p>
        </p:txBody>
      </p:sp>
    </p:spTree>
    <p:extLst>
      <p:ext uri="{BB962C8B-B14F-4D97-AF65-F5344CB8AC3E}">
        <p14:creationId xmlns:p14="http://schemas.microsoft.com/office/powerpoint/2010/main" val="2207146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1AF0-884E-275F-2875-5499D85F9B28}"/>
              </a:ext>
            </a:extLst>
          </p:cNvPr>
          <p:cNvSpPr>
            <a:spLocks noGrp="1"/>
          </p:cNvSpPr>
          <p:nvPr>
            <p:ph type="title"/>
          </p:nvPr>
        </p:nvSpPr>
        <p:spPr/>
        <p:txBody>
          <a:bodyPr/>
          <a:lstStyle/>
          <a:p>
            <a:r>
              <a:rPr lang="en-IN" dirty="0"/>
              <a:t>MPEG4 – OBJECT CODING</a:t>
            </a:r>
          </a:p>
        </p:txBody>
      </p:sp>
      <p:pic>
        <p:nvPicPr>
          <p:cNvPr id="5" name="Content Placeholder 4">
            <a:extLst>
              <a:ext uri="{FF2B5EF4-FFF2-40B4-BE49-F238E27FC236}">
                <a16:creationId xmlns:a16="http://schemas.microsoft.com/office/drawing/2014/main" id="{20C70BEA-8485-9D23-929E-3F36B582655B}"/>
              </a:ext>
            </a:extLst>
          </p:cNvPr>
          <p:cNvPicPr>
            <a:picLocks noGrp="1" noChangeAspect="1"/>
          </p:cNvPicPr>
          <p:nvPr>
            <p:ph idx="1"/>
          </p:nvPr>
        </p:nvPicPr>
        <p:blipFill>
          <a:blip r:embed="rId2"/>
          <a:stretch>
            <a:fillRect/>
          </a:stretch>
        </p:blipFill>
        <p:spPr>
          <a:xfrm>
            <a:off x="2961327" y="2016125"/>
            <a:ext cx="6583671" cy="3449638"/>
          </a:xfrm>
        </p:spPr>
      </p:pic>
    </p:spTree>
    <p:extLst>
      <p:ext uri="{BB962C8B-B14F-4D97-AF65-F5344CB8AC3E}">
        <p14:creationId xmlns:p14="http://schemas.microsoft.com/office/powerpoint/2010/main" val="2410711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BC5D-4FDF-4BCD-13DA-14FF8CB4CE27}"/>
              </a:ext>
            </a:extLst>
          </p:cNvPr>
          <p:cNvSpPr>
            <a:spLocks noGrp="1"/>
          </p:cNvSpPr>
          <p:nvPr>
            <p:ph type="title"/>
          </p:nvPr>
        </p:nvSpPr>
        <p:spPr/>
        <p:txBody>
          <a:bodyPr/>
          <a:lstStyle/>
          <a:p>
            <a:r>
              <a:rPr lang="en-IN" dirty="0"/>
              <a:t>MPEG4 – Virtual NEWS BROADCAST</a:t>
            </a:r>
          </a:p>
        </p:txBody>
      </p:sp>
      <p:pic>
        <p:nvPicPr>
          <p:cNvPr id="9218" name="Picture 2">
            <a:extLst>
              <a:ext uri="{FF2B5EF4-FFF2-40B4-BE49-F238E27FC236}">
                <a16:creationId xmlns:a16="http://schemas.microsoft.com/office/drawing/2014/main" id="{484A84C0-3177-E582-183F-2A0DE85951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8228" y="2324663"/>
            <a:ext cx="375285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E67D3C1-5349-04D5-CB75-406F24DCE9B9}"/>
              </a:ext>
            </a:extLst>
          </p:cNvPr>
          <p:cNvPicPr>
            <a:picLocks noChangeAspect="1"/>
          </p:cNvPicPr>
          <p:nvPr/>
        </p:nvPicPr>
        <p:blipFill>
          <a:blip r:embed="rId3"/>
          <a:stretch>
            <a:fillRect/>
          </a:stretch>
        </p:blipFill>
        <p:spPr>
          <a:xfrm>
            <a:off x="8023034" y="1920240"/>
            <a:ext cx="2717387" cy="3978208"/>
          </a:xfrm>
          <a:prstGeom prst="rect">
            <a:avLst/>
          </a:prstGeom>
        </p:spPr>
      </p:pic>
    </p:spTree>
    <p:extLst>
      <p:ext uri="{BB962C8B-B14F-4D97-AF65-F5344CB8AC3E}">
        <p14:creationId xmlns:p14="http://schemas.microsoft.com/office/powerpoint/2010/main" val="4254681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A9EE0-C981-D6DC-B040-07EB5C7F2082}"/>
              </a:ext>
            </a:extLst>
          </p:cNvPr>
          <p:cNvSpPr>
            <a:spLocks noGrp="1"/>
          </p:cNvSpPr>
          <p:nvPr>
            <p:ph type="title"/>
          </p:nvPr>
        </p:nvSpPr>
        <p:spPr/>
        <p:txBody>
          <a:bodyPr/>
          <a:lstStyle/>
          <a:p>
            <a:r>
              <a:rPr lang="en-IN" dirty="0"/>
              <a:t>MPEG4 – Virtual NEWS Broadcast(2)</a:t>
            </a:r>
          </a:p>
        </p:txBody>
      </p:sp>
      <p:sp>
        <p:nvSpPr>
          <p:cNvPr id="4" name="Content Placeholder 3">
            <a:extLst>
              <a:ext uri="{FF2B5EF4-FFF2-40B4-BE49-F238E27FC236}">
                <a16:creationId xmlns:a16="http://schemas.microsoft.com/office/drawing/2014/main" id="{3CC48DD0-02E6-CF64-BCDA-8A746CCAEBA4}"/>
              </a:ext>
            </a:extLst>
          </p:cNvPr>
          <p:cNvSpPr txBox="1">
            <a:spLocks noGrp="1"/>
          </p:cNvSpPr>
          <p:nvPr>
            <p:ph idx="1"/>
          </p:nvPr>
        </p:nvSpPr>
        <p:spPr>
          <a:xfrm>
            <a:off x="1450975" y="2016125"/>
            <a:ext cx="9604375" cy="3449638"/>
          </a:xfrm>
          <a:prstGeom prst="rect">
            <a:avLst/>
          </a:prstGeom>
          <a:noFill/>
        </p:spPr>
        <p:txBody>
          <a:bodyPr wrap="square">
            <a:spAutoFit/>
          </a:bodyPr>
          <a:lstStyle/>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Bandwidth Savings</a:t>
            </a:r>
            <a:r>
              <a:rPr lang="en-US" b="0" i="0" dirty="0">
                <a:solidFill>
                  <a:srgbClr val="404040"/>
                </a:solidFill>
                <a:effectLst/>
                <a:latin typeface="DeepSeek-CJK-patch"/>
              </a:rPr>
              <a:t>: Only the reporter’s movements are transmitted, not the entire frame.</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Real-Time Editing</a:t>
            </a:r>
            <a:r>
              <a:rPr lang="en-US" b="0" i="0" dirty="0">
                <a:solidFill>
                  <a:srgbClr val="404040"/>
                </a:solidFill>
                <a:effectLst/>
                <a:latin typeface="DeepSeek-CJK-patch"/>
              </a:rPr>
              <a:t>: The background can be swapped (e.g., from daytime to nighttime).</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Augmented Reality (AR)</a:t>
            </a:r>
            <a:r>
              <a:rPr lang="en-US" b="0" i="0" dirty="0">
                <a:solidFill>
                  <a:srgbClr val="404040"/>
                </a:solidFill>
                <a:effectLst/>
                <a:latin typeface="DeepSeek-CJK-patch"/>
              </a:rPr>
              <a:t>: Overlay graphics (e.g., weather maps) as additional objects.</a:t>
            </a:r>
          </a:p>
        </p:txBody>
      </p:sp>
    </p:spTree>
    <p:extLst>
      <p:ext uri="{BB962C8B-B14F-4D97-AF65-F5344CB8AC3E}">
        <p14:creationId xmlns:p14="http://schemas.microsoft.com/office/powerpoint/2010/main" val="1360290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7429-A00C-63E2-2172-2C309B0B68A3}"/>
              </a:ext>
            </a:extLst>
          </p:cNvPr>
          <p:cNvSpPr>
            <a:spLocks noGrp="1"/>
          </p:cNvSpPr>
          <p:nvPr>
            <p:ph type="title"/>
          </p:nvPr>
        </p:nvSpPr>
        <p:spPr/>
        <p:txBody>
          <a:bodyPr/>
          <a:lstStyle/>
          <a:p>
            <a:r>
              <a:rPr lang="en-IN" dirty="0"/>
              <a:t>MPEG4 - </a:t>
            </a:r>
          </a:p>
        </p:txBody>
      </p:sp>
      <p:sp>
        <p:nvSpPr>
          <p:cNvPr id="3" name="Content Placeholder 2">
            <a:extLst>
              <a:ext uri="{FF2B5EF4-FFF2-40B4-BE49-F238E27FC236}">
                <a16:creationId xmlns:a16="http://schemas.microsoft.com/office/drawing/2014/main" id="{C8B45966-AE8A-9A25-3F0A-F98789448A2F}"/>
              </a:ext>
            </a:extLst>
          </p:cNvPr>
          <p:cNvSpPr>
            <a:spLocks noGrp="1"/>
          </p:cNvSpPr>
          <p:nvPr>
            <p:ph idx="1"/>
          </p:nvPr>
        </p:nvSpPr>
        <p:spPr/>
        <p:txBody>
          <a:bodyPr/>
          <a:lstStyle/>
          <a:p>
            <a:pPr algn="l">
              <a:spcBef>
                <a:spcPts val="1372"/>
              </a:spcBef>
              <a:spcAft>
                <a:spcPts val="1029"/>
              </a:spcAft>
              <a:buNone/>
            </a:pPr>
            <a:r>
              <a:rPr lang="en-US" b="1" i="0" dirty="0">
                <a:solidFill>
                  <a:srgbClr val="404040"/>
                </a:solidFill>
                <a:effectLst/>
                <a:latin typeface="DeepSeek-CJK-patch"/>
              </a:rPr>
              <a:t>Real-World Use Cases:</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Sports Broadcasting</a:t>
            </a:r>
            <a:r>
              <a:rPr lang="en-US" b="0" i="0" dirty="0">
                <a:solidFill>
                  <a:srgbClr val="404040"/>
                </a:solidFill>
                <a:effectLst/>
                <a:latin typeface="DeepSeek-CJK-patch"/>
              </a:rPr>
              <a:t>: Overlay player stats as separate objects.</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Video Conferencing</a:t>
            </a:r>
            <a:r>
              <a:rPr lang="en-US" b="0" i="0" dirty="0">
                <a:solidFill>
                  <a:srgbClr val="404040"/>
                </a:solidFill>
                <a:effectLst/>
                <a:latin typeface="DeepSeek-CJK-patch"/>
              </a:rPr>
              <a:t>: Replace your background (Zoom/Teams virtual backgrounds).</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Gaming</a:t>
            </a:r>
            <a:r>
              <a:rPr lang="en-US" b="0" i="0" dirty="0">
                <a:solidFill>
                  <a:srgbClr val="404040"/>
                </a:solidFill>
                <a:effectLst/>
                <a:latin typeface="DeepSeek-CJK-patch"/>
              </a:rPr>
              <a:t>: Mix real-world objects with CGI elements.</a:t>
            </a:r>
          </a:p>
          <a:p>
            <a:endParaRPr lang="en-IN" dirty="0"/>
          </a:p>
        </p:txBody>
      </p:sp>
    </p:spTree>
    <p:extLst>
      <p:ext uri="{BB962C8B-B14F-4D97-AF65-F5344CB8AC3E}">
        <p14:creationId xmlns:p14="http://schemas.microsoft.com/office/powerpoint/2010/main" val="3634233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2999C-5BE9-1FE6-A2DA-55CCB9523C40}"/>
              </a:ext>
            </a:extLst>
          </p:cNvPr>
          <p:cNvSpPr>
            <a:spLocks noGrp="1"/>
          </p:cNvSpPr>
          <p:nvPr>
            <p:ph type="title"/>
          </p:nvPr>
        </p:nvSpPr>
        <p:spPr/>
        <p:txBody>
          <a:bodyPr>
            <a:normAutofit/>
          </a:bodyPr>
          <a:lstStyle/>
          <a:p>
            <a:r>
              <a:rPr lang="en-IN" dirty="0"/>
              <a:t>MPEG4 - </a:t>
            </a:r>
            <a:r>
              <a:rPr lang="en-US" b="1" i="0" dirty="0">
                <a:solidFill>
                  <a:srgbClr val="404040"/>
                </a:solidFill>
                <a:effectLst/>
                <a:latin typeface="DeepSeek-CJK-patch"/>
              </a:rPr>
              <a:t>Interactive TV with Object-Based Coding</a:t>
            </a:r>
            <a:br>
              <a:rPr lang="en-US" b="0" i="0" dirty="0">
                <a:solidFill>
                  <a:srgbClr val="404040"/>
                </a:solidFill>
                <a:effectLst/>
                <a:latin typeface="DeepSeek-CJK-patch"/>
              </a:rPr>
            </a:br>
            <a:endParaRPr lang="en-IN" dirty="0"/>
          </a:p>
        </p:txBody>
      </p:sp>
      <p:sp>
        <p:nvSpPr>
          <p:cNvPr id="3" name="Content Placeholder 2">
            <a:extLst>
              <a:ext uri="{FF2B5EF4-FFF2-40B4-BE49-F238E27FC236}">
                <a16:creationId xmlns:a16="http://schemas.microsoft.com/office/drawing/2014/main" id="{95F201BB-FFBA-22F2-F642-8405DF52ABA8}"/>
              </a:ext>
            </a:extLst>
          </p:cNvPr>
          <p:cNvSpPr>
            <a:spLocks noGrp="1"/>
          </p:cNvSpPr>
          <p:nvPr>
            <p:ph idx="1"/>
          </p:nvPr>
        </p:nvSpPr>
        <p:spPr/>
        <p:txBody>
          <a:bodyPr/>
          <a:lstStyle/>
          <a:p>
            <a:r>
              <a:rPr lang="en-US" b="0" i="0" dirty="0">
                <a:solidFill>
                  <a:srgbClr val="404040"/>
                </a:solidFill>
                <a:effectLst/>
                <a:latin typeface="DeepSeek-CJK-patch"/>
              </a:rPr>
              <a:t>How Viewers Choose Camera Angles</a:t>
            </a:r>
          </a:p>
          <a:p>
            <a:r>
              <a:rPr lang="en-US" b="0" i="0" dirty="0">
                <a:solidFill>
                  <a:srgbClr val="404040"/>
                </a:solidFill>
                <a:effectLst/>
                <a:latin typeface="DeepSeek-CJK-patch"/>
              </a:rPr>
              <a:t>Object-based coding allows a TV broadcast (e.g., sports, concerts) to transmit </a:t>
            </a:r>
            <a:r>
              <a:rPr lang="en-US" b="1" i="0" dirty="0">
                <a:solidFill>
                  <a:srgbClr val="404040"/>
                </a:solidFill>
                <a:effectLst/>
                <a:latin typeface="DeepSeek-CJK-patch"/>
              </a:rPr>
              <a:t>multiple camera angles as separate objects</a:t>
            </a:r>
            <a:r>
              <a:rPr lang="en-US" b="0" i="0" dirty="0">
                <a:solidFill>
                  <a:srgbClr val="404040"/>
                </a:solidFill>
                <a:effectLst/>
                <a:latin typeface="DeepSeek-CJK-patch"/>
              </a:rPr>
              <a:t>, letting viewers select their preferred perspective in real time.</a:t>
            </a:r>
          </a:p>
          <a:p>
            <a:endParaRPr lang="en-IN" dirty="0"/>
          </a:p>
        </p:txBody>
      </p:sp>
    </p:spTree>
    <p:extLst>
      <p:ext uri="{BB962C8B-B14F-4D97-AF65-F5344CB8AC3E}">
        <p14:creationId xmlns:p14="http://schemas.microsoft.com/office/powerpoint/2010/main" val="1416431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E0B0-7F73-2AB1-0C98-4CA22CDD42A0}"/>
              </a:ext>
            </a:extLst>
          </p:cNvPr>
          <p:cNvSpPr>
            <a:spLocks noGrp="1"/>
          </p:cNvSpPr>
          <p:nvPr>
            <p:ph type="title"/>
          </p:nvPr>
        </p:nvSpPr>
        <p:spPr/>
        <p:txBody>
          <a:bodyPr/>
          <a:lstStyle/>
          <a:p>
            <a:r>
              <a:rPr lang="en-IN" dirty="0"/>
              <a:t>MPEG4 - </a:t>
            </a:r>
            <a:r>
              <a:rPr lang="en-US" b="1" i="0" dirty="0">
                <a:solidFill>
                  <a:srgbClr val="404040"/>
                </a:solidFill>
                <a:effectLst/>
                <a:latin typeface="DeepSeek-CJK-patch"/>
              </a:rPr>
              <a:t>Interactive TV with Object-Based Coding</a:t>
            </a:r>
            <a:endParaRPr lang="en-IN" dirty="0"/>
          </a:p>
        </p:txBody>
      </p:sp>
      <p:sp>
        <p:nvSpPr>
          <p:cNvPr id="3" name="Content Placeholder 2">
            <a:extLst>
              <a:ext uri="{FF2B5EF4-FFF2-40B4-BE49-F238E27FC236}">
                <a16:creationId xmlns:a16="http://schemas.microsoft.com/office/drawing/2014/main" id="{B6740B3E-84C1-53B6-FF39-B0FB541CD5BC}"/>
              </a:ext>
            </a:extLst>
          </p:cNvPr>
          <p:cNvSpPr>
            <a:spLocks noGrp="1"/>
          </p:cNvSpPr>
          <p:nvPr>
            <p:ph idx="1"/>
          </p:nvPr>
        </p:nvSpPr>
        <p:spPr>
          <a:xfrm>
            <a:off x="1451579" y="2015732"/>
            <a:ext cx="4467083" cy="3450613"/>
          </a:xfrm>
        </p:spPr>
        <p:txBody>
          <a:bodyPr/>
          <a:lstStyle/>
          <a:p>
            <a:r>
              <a:rPr lang="en-IN" b="1" i="0" dirty="0">
                <a:solidFill>
                  <a:srgbClr val="404040"/>
                </a:solidFill>
                <a:effectLst/>
                <a:latin typeface="DeepSeek-CJK-patch"/>
              </a:rPr>
              <a:t>1. Scene Capture &amp; Object Separation</a:t>
            </a: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A live event (e.g., football game) is filmed by </a:t>
            </a:r>
            <a:r>
              <a:rPr lang="en-US" b="1" i="0" dirty="0">
                <a:solidFill>
                  <a:srgbClr val="404040"/>
                </a:solidFill>
                <a:effectLst/>
                <a:latin typeface="DeepSeek-CJK-patch"/>
              </a:rPr>
              <a:t>multiple cameras</a:t>
            </a:r>
            <a:r>
              <a:rPr lang="en-US" b="0" i="0" dirty="0">
                <a:solidFill>
                  <a:srgbClr val="404040"/>
                </a:solidFill>
                <a:effectLst/>
                <a:latin typeface="DeepSeek-CJK-patch"/>
              </a:rPr>
              <a:t> (wide-angle, player close-up, overhead drone, etc.).</a:t>
            </a:r>
          </a:p>
          <a:p>
            <a:pPr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Each camera feed is treated as an </a:t>
            </a:r>
            <a:r>
              <a:rPr lang="en-US" b="1" i="0" dirty="0">
                <a:solidFill>
                  <a:srgbClr val="404040"/>
                </a:solidFill>
                <a:effectLst/>
                <a:latin typeface="DeepSeek-CJK-patch"/>
              </a:rPr>
              <a:t>independent video object</a:t>
            </a:r>
            <a:r>
              <a:rPr lang="en-US" b="0" i="0" dirty="0">
                <a:solidFill>
                  <a:srgbClr val="404040"/>
                </a:solidFill>
                <a:effectLst/>
                <a:latin typeface="DeepSeek-CJK-patch"/>
              </a:rPr>
              <a:t> (VOP).</a:t>
            </a:r>
          </a:p>
          <a:p>
            <a:pPr lvl="1"/>
            <a:endParaRPr lang="en-IN" b="0" i="0" dirty="0">
              <a:solidFill>
                <a:srgbClr val="404040"/>
              </a:solidFill>
              <a:effectLst/>
              <a:latin typeface="DeepSeek-CJK-patch"/>
            </a:endParaRPr>
          </a:p>
          <a:p>
            <a:endParaRPr lang="en-IN" dirty="0"/>
          </a:p>
        </p:txBody>
      </p:sp>
      <p:sp>
        <p:nvSpPr>
          <p:cNvPr id="4" name="Content Placeholder 2">
            <a:extLst>
              <a:ext uri="{FF2B5EF4-FFF2-40B4-BE49-F238E27FC236}">
                <a16:creationId xmlns:a16="http://schemas.microsoft.com/office/drawing/2014/main" id="{0BAE6E6E-647E-7598-93BA-9FFADD4D31A9}"/>
              </a:ext>
            </a:extLst>
          </p:cNvPr>
          <p:cNvSpPr txBox="1">
            <a:spLocks/>
          </p:cNvSpPr>
          <p:nvPr/>
        </p:nvSpPr>
        <p:spPr>
          <a:xfrm>
            <a:off x="6096000" y="2015732"/>
            <a:ext cx="446708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b="1" dirty="0">
                <a:solidFill>
                  <a:srgbClr val="404040"/>
                </a:solidFill>
                <a:latin typeface="DeepSeek-CJK-patch"/>
              </a:rPr>
              <a:t>2. </a:t>
            </a:r>
            <a:r>
              <a:rPr lang="en-IN" b="1" i="0" dirty="0">
                <a:solidFill>
                  <a:srgbClr val="404040"/>
                </a:solidFill>
                <a:effectLst/>
                <a:latin typeface="DeepSeek-CJK-patch"/>
              </a:rPr>
              <a:t>Encoding &amp; Transmission</a:t>
            </a:r>
            <a:endParaRPr lang="en-IN"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Each camera angle is </a:t>
            </a:r>
            <a:r>
              <a:rPr lang="en-US" b="1" i="0" dirty="0">
                <a:solidFill>
                  <a:srgbClr val="404040"/>
                </a:solidFill>
                <a:effectLst/>
                <a:latin typeface="DeepSeek-CJK-patch"/>
              </a:rPr>
              <a:t>compressed separately</a:t>
            </a:r>
            <a:r>
              <a:rPr lang="en-US" b="0" i="0" dirty="0">
                <a:solidFill>
                  <a:srgbClr val="404040"/>
                </a:solidFill>
                <a:effectLst/>
                <a:latin typeface="DeepSeek-CJK-patch"/>
              </a:rPr>
              <a:t> using MPEG-4 object coding.</a:t>
            </a:r>
          </a:p>
          <a:p>
            <a:pPr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Additional objects (e.g., scoreboard, ads) are also encoded independently.</a:t>
            </a:r>
          </a:p>
          <a:p>
            <a:pPr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All objects are sent as a </a:t>
            </a:r>
            <a:r>
              <a:rPr lang="en-US" b="1" i="0" dirty="0">
                <a:solidFill>
                  <a:srgbClr val="404040"/>
                </a:solidFill>
                <a:effectLst/>
                <a:latin typeface="DeepSeek-CJK-patch"/>
              </a:rPr>
              <a:t>single stream</a:t>
            </a:r>
            <a:r>
              <a:rPr lang="en-US" b="0" i="0" dirty="0">
                <a:solidFill>
                  <a:srgbClr val="404040"/>
                </a:solidFill>
                <a:effectLst/>
                <a:latin typeface="DeepSeek-CJK-patch"/>
              </a:rPr>
              <a:t> with metadata describing their spatial/temporal relationships.</a:t>
            </a:r>
          </a:p>
          <a:p>
            <a:endParaRPr lang="en-IN" dirty="0">
              <a:solidFill>
                <a:srgbClr val="404040"/>
              </a:solidFill>
              <a:latin typeface="DeepSeek-CJK-patch"/>
            </a:endParaRPr>
          </a:p>
          <a:p>
            <a:endParaRPr lang="en-IN" dirty="0"/>
          </a:p>
        </p:txBody>
      </p:sp>
      <p:pic>
        <p:nvPicPr>
          <p:cNvPr id="6" name="Picture 5">
            <a:extLst>
              <a:ext uri="{FF2B5EF4-FFF2-40B4-BE49-F238E27FC236}">
                <a16:creationId xmlns:a16="http://schemas.microsoft.com/office/drawing/2014/main" id="{566B259E-215B-3819-E7C0-F52774549712}"/>
              </a:ext>
            </a:extLst>
          </p:cNvPr>
          <p:cNvPicPr>
            <a:picLocks noChangeAspect="1"/>
          </p:cNvPicPr>
          <p:nvPr/>
        </p:nvPicPr>
        <p:blipFill>
          <a:blip r:embed="rId2"/>
          <a:stretch>
            <a:fillRect/>
          </a:stretch>
        </p:blipFill>
        <p:spPr>
          <a:xfrm>
            <a:off x="941616" y="4707041"/>
            <a:ext cx="5311600" cy="594412"/>
          </a:xfrm>
          <a:prstGeom prst="rect">
            <a:avLst/>
          </a:prstGeom>
        </p:spPr>
      </p:pic>
    </p:spTree>
    <p:extLst>
      <p:ext uri="{BB962C8B-B14F-4D97-AF65-F5344CB8AC3E}">
        <p14:creationId xmlns:p14="http://schemas.microsoft.com/office/powerpoint/2010/main" val="175147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7D25-A8FC-534B-C216-A720195B7ADC}"/>
              </a:ext>
            </a:extLst>
          </p:cNvPr>
          <p:cNvSpPr>
            <a:spLocks noGrp="1"/>
          </p:cNvSpPr>
          <p:nvPr>
            <p:ph type="title"/>
          </p:nvPr>
        </p:nvSpPr>
        <p:spPr/>
        <p:txBody>
          <a:bodyPr/>
          <a:lstStyle/>
          <a:p>
            <a:r>
              <a:rPr lang="en-IN" dirty="0"/>
              <a:t>MPEG4 - </a:t>
            </a:r>
            <a:r>
              <a:rPr lang="en-US" b="1" i="0" dirty="0">
                <a:solidFill>
                  <a:srgbClr val="404040"/>
                </a:solidFill>
                <a:effectLst/>
                <a:latin typeface="DeepSeek-CJK-patch"/>
              </a:rPr>
              <a:t>Interactive TV with Object-Based Coding</a:t>
            </a:r>
            <a:endParaRPr lang="en-IN" dirty="0"/>
          </a:p>
        </p:txBody>
      </p:sp>
      <p:sp>
        <p:nvSpPr>
          <p:cNvPr id="3" name="Content Placeholder 2">
            <a:extLst>
              <a:ext uri="{FF2B5EF4-FFF2-40B4-BE49-F238E27FC236}">
                <a16:creationId xmlns:a16="http://schemas.microsoft.com/office/drawing/2014/main" id="{8EDCC763-CCCB-7BBC-93EF-09FD2BB7193D}"/>
              </a:ext>
            </a:extLst>
          </p:cNvPr>
          <p:cNvSpPr>
            <a:spLocks noGrp="1"/>
          </p:cNvSpPr>
          <p:nvPr>
            <p:ph idx="1"/>
          </p:nvPr>
        </p:nvSpPr>
        <p:spPr>
          <a:xfrm>
            <a:off x="1451579" y="2065609"/>
            <a:ext cx="4417206" cy="3450613"/>
          </a:xfrm>
        </p:spPr>
        <p:txBody>
          <a:bodyPr/>
          <a:lstStyle/>
          <a:p>
            <a:r>
              <a:rPr lang="en-IN" dirty="0"/>
              <a:t>3. </a:t>
            </a:r>
            <a:r>
              <a:rPr lang="en-IN" b="1" i="0" dirty="0">
                <a:solidFill>
                  <a:srgbClr val="404040"/>
                </a:solidFill>
                <a:effectLst/>
                <a:latin typeface="DeepSeek-CJK-patch"/>
              </a:rPr>
              <a:t>Viewer Interaction</a:t>
            </a:r>
            <a:endParaRPr lang="en-IN"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0" i="0" dirty="0">
                <a:solidFill>
                  <a:srgbClr val="404040"/>
                </a:solidFill>
                <a:effectLst/>
                <a:latin typeface="DeepSeek-CJK-patch"/>
              </a:rPr>
              <a:t>The viewer’s device (smart TV, app) </a:t>
            </a:r>
            <a:r>
              <a:rPr lang="en-US" b="1" i="0" dirty="0">
                <a:solidFill>
                  <a:srgbClr val="404040"/>
                </a:solidFill>
                <a:effectLst/>
                <a:latin typeface="DeepSeek-CJK-patch"/>
              </a:rPr>
              <a:t>receives all objects</a:t>
            </a:r>
            <a:r>
              <a:rPr lang="en-US" b="0" i="0" dirty="0">
                <a:solidFill>
                  <a:srgbClr val="404040"/>
                </a:solidFill>
                <a:effectLst/>
                <a:latin typeface="DeepSeek-CJK-patch"/>
              </a:rPr>
              <a:t> but only </a:t>
            </a:r>
            <a:r>
              <a:rPr lang="en-US" b="1" i="0" dirty="0">
                <a:solidFill>
                  <a:srgbClr val="404040"/>
                </a:solidFill>
                <a:effectLst/>
                <a:latin typeface="DeepSeek-CJK-patch"/>
              </a:rPr>
              <a:t>decodes the selected angle(s)</a:t>
            </a:r>
            <a:r>
              <a:rPr lang="en-US" b="0" i="0" dirty="0">
                <a:solidFill>
                  <a:srgbClr val="404040"/>
                </a:solidFill>
                <a:effectLst/>
                <a:latin typeface="DeepSeek-CJK-patch"/>
              </a:rPr>
              <a:t>.</a:t>
            </a:r>
          </a:p>
          <a:p>
            <a:pPr algn="l">
              <a:lnSpc>
                <a:spcPts val="2143"/>
              </a:lnSpc>
              <a:spcBef>
                <a:spcPts val="300"/>
              </a:spcBef>
              <a:spcAft>
                <a:spcPts val="300"/>
              </a:spcAft>
              <a:buFont typeface="Arial" panose="020B0604020202020204" pitchFamily="34" charset="0"/>
              <a:buChar char="•"/>
            </a:pPr>
            <a:r>
              <a:rPr lang="en-US" b="0" i="0" dirty="0">
                <a:solidFill>
                  <a:srgbClr val="404040"/>
                </a:solidFill>
                <a:effectLst/>
                <a:latin typeface="DeepSeek-CJK-patch"/>
              </a:rPr>
              <a:t>Example commands:</a:t>
            </a:r>
          </a:p>
          <a:p>
            <a:pPr marL="742950" lvl="1" indent="-285750" algn="l">
              <a:lnSpc>
                <a:spcPts val="2143"/>
              </a:lnSpc>
              <a:spcBef>
                <a:spcPts val="300"/>
              </a:spcBef>
              <a:spcAft>
                <a:spcPts val="1029"/>
              </a:spcAft>
              <a:buFont typeface="Arial" panose="020B0604020202020204" pitchFamily="34" charset="0"/>
              <a:buChar char="•"/>
            </a:pPr>
            <a:r>
              <a:rPr lang="en-US" b="0" i="1" dirty="0">
                <a:solidFill>
                  <a:srgbClr val="404040"/>
                </a:solidFill>
                <a:effectLst/>
                <a:latin typeface="DeepSeek-CJK-patch"/>
              </a:rPr>
              <a:t>"Show wide shot + Player A PIP (Picture-in-Picture)"</a:t>
            </a:r>
            <a:endParaRPr lang="en-US" b="0" i="0" dirty="0">
              <a:solidFill>
                <a:srgbClr val="404040"/>
              </a:solidFill>
              <a:effectLst/>
              <a:latin typeface="DeepSeek-CJK-patch"/>
            </a:endParaRPr>
          </a:p>
          <a:p>
            <a:pPr marL="742950" lvl="1" indent="-285750" algn="l">
              <a:lnSpc>
                <a:spcPts val="2143"/>
              </a:lnSpc>
              <a:spcBef>
                <a:spcPts val="300"/>
              </a:spcBef>
              <a:spcAft>
                <a:spcPts val="1029"/>
              </a:spcAft>
              <a:buFont typeface="Arial" panose="020B0604020202020204" pitchFamily="34" charset="0"/>
              <a:buChar char="•"/>
            </a:pPr>
            <a:r>
              <a:rPr lang="en-US" b="0" i="1" dirty="0">
                <a:solidFill>
                  <a:srgbClr val="404040"/>
                </a:solidFill>
                <a:effectLst/>
                <a:latin typeface="DeepSeek-CJK-patch"/>
              </a:rPr>
              <a:t>"Switch to drone view"</a:t>
            </a:r>
            <a:endParaRPr lang="en-US" b="0" i="0" dirty="0">
              <a:solidFill>
                <a:srgbClr val="404040"/>
              </a:solidFill>
              <a:effectLst/>
              <a:latin typeface="DeepSeek-CJK-patch"/>
            </a:endParaRPr>
          </a:p>
          <a:p>
            <a:endParaRPr lang="en-IN" dirty="0"/>
          </a:p>
        </p:txBody>
      </p:sp>
      <p:sp>
        <p:nvSpPr>
          <p:cNvPr id="4" name="Content Placeholder 2">
            <a:extLst>
              <a:ext uri="{FF2B5EF4-FFF2-40B4-BE49-F238E27FC236}">
                <a16:creationId xmlns:a16="http://schemas.microsoft.com/office/drawing/2014/main" id="{FEC45FB4-0719-ADEE-43C3-CC52B3BB8E69}"/>
              </a:ext>
            </a:extLst>
          </p:cNvPr>
          <p:cNvSpPr txBox="1">
            <a:spLocks/>
          </p:cNvSpPr>
          <p:nvPr/>
        </p:nvSpPr>
        <p:spPr>
          <a:xfrm>
            <a:off x="6018038" y="2065608"/>
            <a:ext cx="4417206"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IN" b="1" i="0" dirty="0">
                <a:solidFill>
                  <a:srgbClr val="404040"/>
                </a:solidFill>
                <a:effectLst/>
                <a:latin typeface="DeepSeek-CJK-patch"/>
              </a:rPr>
              <a:t>4. Dynamic Scene Assembly</a:t>
            </a:r>
            <a:endParaRPr lang="en-IN" b="0" i="0" dirty="0">
              <a:solidFill>
                <a:srgbClr val="404040"/>
              </a:solidFill>
              <a:effectLst/>
              <a:latin typeface="DeepSeek-CJK-patch"/>
            </a:endParaRPr>
          </a:p>
          <a:p>
            <a:r>
              <a:rPr lang="en-US" b="0" i="0" dirty="0">
                <a:solidFill>
                  <a:srgbClr val="404040"/>
                </a:solidFill>
                <a:effectLst/>
                <a:latin typeface="DeepSeek-CJK-patch"/>
              </a:rPr>
              <a:t>The decoder combines objects in real time based on user input:</a:t>
            </a:r>
            <a:endParaRPr lang="en-IN" dirty="0">
              <a:solidFill>
                <a:srgbClr val="404040"/>
              </a:solidFill>
              <a:latin typeface="DeepSeek-CJK-patch"/>
            </a:endParaRPr>
          </a:p>
          <a:p>
            <a:endParaRPr lang="en-IN" dirty="0"/>
          </a:p>
        </p:txBody>
      </p:sp>
      <p:pic>
        <p:nvPicPr>
          <p:cNvPr id="6" name="Picture 5">
            <a:extLst>
              <a:ext uri="{FF2B5EF4-FFF2-40B4-BE49-F238E27FC236}">
                <a16:creationId xmlns:a16="http://schemas.microsoft.com/office/drawing/2014/main" id="{491FCF72-A9D7-DF76-F074-C06BC284E20A}"/>
              </a:ext>
            </a:extLst>
          </p:cNvPr>
          <p:cNvPicPr>
            <a:picLocks noChangeAspect="1"/>
          </p:cNvPicPr>
          <p:nvPr/>
        </p:nvPicPr>
        <p:blipFill>
          <a:blip r:embed="rId2"/>
          <a:stretch>
            <a:fillRect/>
          </a:stretch>
        </p:blipFill>
        <p:spPr>
          <a:xfrm>
            <a:off x="6139609" y="3488836"/>
            <a:ext cx="4595258" cy="1958510"/>
          </a:xfrm>
          <a:prstGeom prst="rect">
            <a:avLst/>
          </a:prstGeom>
        </p:spPr>
      </p:pic>
    </p:spTree>
    <p:extLst>
      <p:ext uri="{BB962C8B-B14F-4D97-AF65-F5344CB8AC3E}">
        <p14:creationId xmlns:p14="http://schemas.microsoft.com/office/powerpoint/2010/main" val="3772215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677C-08EF-8DBD-9207-5232EA99685A}"/>
              </a:ext>
            </a:extLst>
          </p:cNvPr>
          <p:cNvSpPr>
            <a:spLocks noGrp="1"/>
          </p:cNvSpPr>
          <p:nvPr>
            <p:ph type="title"/>
          </p:nvPr>
        </p:nvSpPr>
        <p:spPr/>
        <p:txBody>
          <a:bodyPr/>
          <a:lstStyle/>
          <a:p>
            <a:r>
              <a:rPr lang="en-IN" b="1" i="0" dirty="0">
                <a:solidFill>
                  <a:srgbClr val="404040"/>
                </a:solidFill>
                <a:effectLst/>
                <a:latin typeface="DeepSeek-CJK-patch"/>
              </a:rPr>
              <a:t>MPEG-4 Part 10 / H.264 (AVC)</a:t>
            </a:r>
            <a:br>
              <a:rPr lang="en-IN" b="0" i="0" dirty="0">
                <a:solidFill>
                  <a:srgbClr val="404040"/>
                </a:solidFill>
                <a:effectLst/>
                <a:latin typeface="DeepSeek-CJK-patch"/>
              </a:rPr>
            </a:br>
            <a:endParaRPr lang="en-IN" dirty="0"/>
          </a:p>
        </p:txBody>
      </p:sp>
      <p:sp>
        <p:nvSpPr>
          <p:cNvPr id="3" name="Content Placeholder 2">
            <a:extLst>
              <a:ext uri="{FF2B5EF4-FFF2-40B4-BE49-F238E27FC236}">
                <a16:creationId xmlns:a16="http://schemas.microsoft.com/office/drawing/2014/main" id="{C0FC4102-D004-89D5-BB9E-7BF35B4A6D99}"/>
              </a:ext>
            </a:extLst>
          </p:cNvPr>
          <p:cNvSpPr>
            <a:spLocks noGrp="1"/>
          </p:cNvSpPr>
          <p:nvPr>
            <p:ph idx="1"/>
          </p:nvPr>
        </p:nvSpPr>
        <p:spPr>
          <a:xfrm>
            <a:off x="1451579" y="2015732"/>
            <a:ext cx="4857781" cy="3450613"/>
          </a:xfrm>
        </p:spPr>
        <p:txBody>
          <a:bodyPr>
            <a:normAutofit fontScale="85000" lnSpcReduction="20000"/>
          </a:bodyPr>
          <a:lstStyle/>
          <a:p>
            <a:r>
              <a:rPr lang="en-IN" b="1" i="0" dirty="0">
                <a:solidFill>
                  <a:srgbClr val="404040"/>
                </a:solidFill>
                <a:effectLst/>
                <a:latin typeface="DeepSeek-CJK-patch"/>
              </a:rPr>
              <a:t>1. MPEG-4 Part 10 (H.264 / AVC)</a:t>
            </a:r>
            <a:endParaRPr lang="en-IN"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Full Name</a:t>
            </a:r>
            <a:r>
              <a:rPr lang="en-US" b="0" i="0" dirty="0">
                <a:solidFill>
                  <a:srgbClr val="404040"/>
                </a:solidFill>
                <a:effectLst/>
                <a:latin typeface="DeepSeek-CJK-patch"/>
              </a:rPr>
              <a:t>: Advanced Video Coding (AVC)</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Standard</a:t>
            </a:r>
            <a:r>
              <a:rPr lang="en-US" b="0" i="0" dirty="0">
                <a:solidFill>
                  <a:srgbClr val="404040"/>
                </a:solidFill>
                <a:effectLst/>
                <a:latin typeface="DeepSeek-CJK-patch"/>
              </a:rPr>
              <a:t>: MPEG-4 Part 10 / ITU-T H.264</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Primary Use</a:t>
            </a:r>
            <a:r>
              <a:rPr lang="en-US" b="0" i="0" dirty="0">
                <a:solidFill>
                  <a:srgbClr val="404040"/>
                </a:solidFill>
                <a:effectLst/>
                <a:latin typeface="DeepSeek-CJK-patch"/>
              </a:rPr>
              <a:t>: High-efficiency video compression for broadcasting, streaming, Blu-ray, and video conferencing</a:t>
            </a:r>
          </a:p>
          <a:p>
            <a:pPr algn="l">
              <a:lnSpc>
                <a:spcPts val="2143"/>
              </a:lnSpc>
              <a:spcBef>
                <a:spcPts val="1029"/>
              </a:spcBef>
              <a:spcAft>
                <a:spcPts val="1029"/>
              </a:spcAft>
              <a:buFont typeface="Arial" panose="020B0604020202020204" pitchFamily="34" charset="0"/>
              <a:buChar char="•"/>
            </a:pPr>
            <a:endParaRPr lang="en-US" b="0" i="0" dirty="0">
              <a:solidFill>
                <a:srgbClr val="404040"/>
              </a:solidFill>
              <a:effectLst/>
              <a:latin typeface="DeepSeek-CJK-patch"/>
            </a:endParaRPr>
          </a:p>
          <a:p>
            <a:pPr>
              <a:buNone/>
            </a:pPr>
            <a:br>
              <a:rPr lang="en-US" dirty="0"/>
            </a:br>
            <a:endParaRPr lang="en-IN" dirty="0"/>
          </a:p>
        </p:txBody>
      </p:sp>
      <p:sp>
        <p:nvSpPr>
          <p:cNvPr id="4" name="Content Placeholder 2">
            <a:extLst>
              <a:ext uri="{FF2B5EF4-FFF2-40B4-BE49-F238E27FC236}">
                <a16:creationId xmlns:a16="http://schemas.microsoft.com/office/drawing/2014/main" id="{7F6B769F-FFD3-4A4A-01C1-131CB815DBB5}"/>
              </a:ext>
            </a:extLst>
          </p:cNvPr>
          <p:cNvSpPr txBox="1">
            <a:spLocks/>
          </p:cNvSpPr>
          <p:nvPr/>
        </p:nvSpPr>
        <p:spPr>
          <a:xfrm>
            <a:off x="6253216" y="2015732"/>
            <a:ext cx="4857781" cy="345061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lnSpc>
                <a:spcPts val="2143"/>
              </a:lnSpc>
              <a:spcBef>
                <a:spcPts val="300"/>
              </a:spcBef>
              <a:spcAft>
                <a:spcPts val="300"/>
              </a:spcAft>
              <a:buFont typeface="Arial" panose="020B0604020202020204" pitchFamily="34" charset="0"/>
              <a:buChar char="•"/>
            </a:pPr>
            <a:r>
              <a:rPr lang="en-IN" b="1" i="0" dirty="0">
                <a:solidFill>
                  <a:srgbClr val="404040"/>
                </a:solidFill>
                <a:effectLst/>
                <a:latin typeface="DeepSeek-CJK-patch"/>
              </a:rPr>
              <a:t>Key Features</a:t>
            </a:r>
            <a:r>
              <a:rPr lang="en-IN"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Better compression</a:t>
            </a:r>
            <a:r>
              <a:rPr lang="en-IN" b="0" i="0" dirty="0">
                <a:solidFill>
                  <a:srgbClr val="404040"/>
                </a:solidFill>
                <a:effectLst/>
                <a:latin typeface="DeepSeek-CJK-patch"/>
              </a:rPr>
              <a:t> than MPEG-2 (~50% smaller at same quality).</a:t>
            </a:r>
          </a:p>
          <a:p>
            <a:pPr marL="742950" lvl="1" indent="-285750" algn="l">
              <a:lnSpc>
                <a:spcPts val="2143"/>
              </a:lnSpc>
              <a:spcBef>
                <a:spcPts val="300"/>
              </a:spcBef>
              <a:spcAft>
                <a:spcPts val="1029"/>
              </a:spcAft>
              <a:buFont typeface="Arial" panose="020B0604020202020204" pitchFamily="34" charset="0"/>
              <a:buChar char="•"/>
            </a:pPr>
            <a:r>
              <a:rPr lang="en-IN" b="0" i="0" dirty="0">
                <a:solidFill>
                  <a:srgbClr val="404040"/>
                </a:solidFill>
                <a:effectLst/>
                <a:latin typeface="DeepSeek-CJK-patch"/>
              </a:rPr>
              <a:t>Supports </a:t>
            </a:r>
            <a:r>
              <a:rPr lang="en-IN" b="1" i="0" dirty="0">
                <a:solidFill>
                  <a:srgbClr val="404040"/>
                </a:solidFill>
                <a:effectLst/>
                <a:latin typeface="DeepSeek-CJK-patch"/>
              </a:rPr>
              <a:t>multiple profiles</a:t>
            </a:r>
            <a:r>
              <a:rPr lang="en-IN" b="0" i="0" dirty="0">
                <a:solidFill>
                  <a:srgbClr val="404040"/>
                </a:solidFill>
                <a:effectLst/>
                <a:latin typeface="DeepSeek-CJK-patch"/>
              </a:rPr>
              <a:t> (Baseline, Main, High).</a:t>
            </a:r>
          </a:p>
          <a:p>
            <a:pPr marL="742950" lvl="1" indent="-285750" algn="l">
              <a:lnSpc>
                <a:spcPts val="2143"/>
              </a:lnSpc>
              <a:spcBef>
                <a:spcPts val="300"/>
              </a:spcBef>
              <a:spcAft>
                <a:spcPts val="1029"/>
              </a:spcAft>
              <a:buFont typeface="Arial" panose="020B0604020202020204" pitchFamily="34" charset="0"/>
              <a:buChar char="•"/>
            </a:pPr>
            <a:r>
              <a:rPr lang="en-IN" b="0" i="0" dirty="0">
                <a:solidFill>
                  <a:srgbClr val="404040"/>
                </a:solidFill>
                <a:effectLst/>
                <a:latin typeface="DeepSeek-CJK-patch"/>
              </a:rPr>
              <a:t>Uses </a:t>
            </a:r>
            <a:r>
              <a:rPr lang="en-IN" b="1" i="0" dirty="0">
                <a:solidFill>
                  <a:srgbClr val="404040"/>
                </a:solidFill>
                <a:effectLst/>
                <a:latin typeface="DeepSeek-CJK-patch"/>
              </a:rPr>
              <a:t>CABAC (Context-Adaptive Binary Arithmetic Coding)</a:t>
            </a:r>
            <a:r>
              <a:rPr lang="en-IN" b="0" i="0" dirty="0">
                <a:solidFill>
                  <a:srgbClr val="404040"/>
                </a:solidFill>
                <a:effectLst/>
                <a:latin typeface="DeepSeek-CJK-patch"/>
              </a:rPr>
              <a:t> for better efficiency.</a:t>
            </a:r>
          </a:p>
          <a:p>
            <a:pPr marL="742950" lvl="1" indent="-285750"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Widely adopted</a:t>
            </a:r>
            <a:r>
              <a:rPr lang="en-IN" b="0" i="0" dirty="0">
                <a:solidFill>
                  <a:srgbClr val="404040"/>
                </a:solidFill>
                <a:effectLst/>
                <a:latin typeface="DeepSeek-CJK-patch"/>
              </a:rPr>
              <a:t> in YouTube, Netflix, Blu-ray, IP cameras, and video calls (Zoom, Skype).</a:t>
            </a:r>
            <a:br>
              <a:rPr lang="en-US" dirty="0"/>
            </a:br>
            <a:endParaRPr lang="en-IN" dirty="0"/>
          </a:p>
        </p:txBody>
      </p:sp>
    </p:spTree>
    <p:extLst>
      <p:ext uri="{BB962C8B-B14F-4D97-AF65-F5344CB8AC3E}">
        <p14:creationId xmlns:p14="http://schemas.microsoft.com/office/powerpoint/2010/main" val="437005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A0CA-2088-B355-F8EA-F8BD8589227C}"/>
              </a:ext>
            </a:extLst>
          </p:cNvPr>
          <p:cNvSpPr>
            <a:spLocks noGrp="1"/>
          </p:cNvSpPr>
          <p:nvPr>
            <p:ph type="title"/>
          </p:nvPr>
        </p:nvSpPr>
        <p:spPr/>
        <p:txBody>
          <a:bodyPr/>
          <a:lstStyle/>
          <a:p>
            <a:r>
              <a:rPr lang="en-IN" b="1" i="0" dirty="0">
                <a:solidFill>
                  <a:srgbClr val="404040"/>
                </a:solidFill>
                <a:effectLst/>
                <a:latin typeface="DeepSeek-CJK-patch"/>
              </a:rPr>
              <a:t>MPEG-4 Part 10 / H.264 (SVC)</a:t>
            </a:r>
            <a:endParaRPr lang="en-IN" dirty="0"/>
          </a:p>
        </p:txBody>
      </p:sp>
      <p:sp>
        <p:nvSpPr>
          <p:cNvPr id="3" name="Content Placeholder 2">
            <a:extLst>
              <a:ext uri="{FF2B5EF4-FFF2-40B4-BE49-F238E27FC236}">
                <a16:creationId xmlns:a16="http://schemas.microsoft.com/office/drawing/2014/main" id="{4316A168-78BF-9F11-7046-4F89557A1041}"/>
              </a:ext>
            </a:extLst>
          </p:cNvPr>
          <p:cNvSpPr>
            <a:spLocks noGrp="1"/>
          </p:cNvSpPr>
          <p:nvPr>
            <p:ph idx="1"/>
          </p:nvPr>
        </p:nvSpPr>
        <p:spPr>
          <a:xfrm>
            <a:off x="980902" y="2015733"/>
            <a:ext cx="4788132" cy="2373388"/>
          </a:xfrm>
        </p:spPr>
        <p:txBody>
          <a:bodyPr/>
          <a:lstStyle/>
          <a:p>
            <a:r>
              <a:rPr lang="en-US" b="1" i="0" dirty="0">
                <a:solidFill>
                  <a:srgbClr val="404040"/>
                </a:solidFill>
                <a:effectLst/>
                <a:latin typeface="DeepSeek-CJK-patch"/>
              </a:rPr>
              <a:t>Extension of H.264</a:t>
            </a:r>
            <a:r>
              <a:rPr lang="en-US" b="0" i="0" dirty="0">
                <a:solidFill>
                  <a:srgbClr val="404040"/>
                </a:solidFill>
                <a:effectLst/>
                <a:latin typeface="DeepSeek-CJK-patch"/>
              </a:rPr>
              <a:t>  - that adds </a:t>
            </a:r>
            <a:r>
              <a:rPr lang="en-US" b="1" i="0" dirty="0">
                <a:solidFill>
                  <a:srgbClr val="404040"/>
                </a:solidFill>
                <a:effectLst/>
                <a:latin typeface="DeepSeek-CJK-patch"/>
              </a:rPr>
              <a:t>scalability</a:t>
            </a:r>
            <a:r>
              <a:rPr lang="en-US" b="0" i="0" dirty="0">
                <a:solidFill>
                  <a:srgbClr val="404040"/>
                </a:solidFill>
                <a:effectLst/>
                <a:latin typeface="DeepSeek-CJK-patch"/>
              </a:rPr>
              <a:t> for adaptive streaming.</a:t>
            </a:r>
          </a:p>
          <a:p>
            <a:r>
              <a:rPr lang="en-US" b="1" i="0" dirty="0">
                <a:solidFill>
                  <a:srgbClr val="404040"/>
                </a:solidFill>
                <a:effectLst/>
                <a:latin typeface="DeepSeek-CJK-patch"/>
              </a:rPr>
              <a:t>Primary Use</a:t>
            </a:r>
            <a:r>
              <a:rPr lang="en-US" b="0" i="0" dirty="0">
                <a:solidFill>
                  <a:srgbClr val="404040"/>
                </a:solidFill>
                <a:effectLst/>
                <a:latin typeface="DeepSeek-CJK-patch"/>
              </a:rPr>
              <a:t>: Video conferencing, surveillance, and multicast streaming.</a:t>
            </a:r>
          </a:p>
          <a:p>
            <a:endParaRPr lang="en-IN" dirty="0"/>
          </a:p>
        </p:txBody>
      </p:sp>
      <p:sp>
        <p:nvSpPr>
          <p:cNvPr id="4" name="Content Placeholder 2">
            <a:extLst>
              <a:ext uri="{FF2B5EF4-FFF2-40B4-BE49-F238E27FC236}">
                <a16:creationId xmlns:a16="http://schemas.microsoft.com/office/drawing/2014/main" id="{71FC0300-3F20-FFB3-0FF8-276ACB3F99FA}"/>
              </a:ext>
            </a:extLst>
          </p:cNvPr>
          <p:cNvSpPr txBox="1">
            <a:spLocks/>
          </p:cNvSpPr>
          <p:nvPr/>
        </p:nvSpPr>
        <p:spPr>
          <a:xfrm>
            <a:off x="5769034" y="2022555"/>
            <a:ext cx="5810595" cy="3804667"/>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Key Features</a:t>
            </a:r>
            <a:r>
              <a:rPr lang="en-US" b="0" i="0" dirty="0">
                <a:solidFill>
                  <a:srgbClr val="404040"/>
                </a:solidFill>
                <a:effectLst/>
                <a:latin typeface="DeepSeek-CJK-patch"/>
              </a:rPr>
              <a:t>: </a:t>
            </a:r>
          </a:p>
          <a:p>
            <a:pPr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Layered encoding</a:t>
            </a:r>
            <a:r>
              <a:rPr lang="en-US" b="0" i="0" dirty="0">
                <a:solidFill>
                  <a:srgbClr val="404040"/>
                </a:solidFill>
                <a:effectLst/>
                <a:latin typeface="DeepSeek-CJK-patch"/>
              </a:rPr>
              <a:t>: Base layer (low quality) + enhancement layers (higher quality).</a:t>
            </a:r>
          </a:p>
          <a:p>
            <a:pPr marL="742950" lvl="1" indent="-285750"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Three types of scalability</a:t>
            </a:r>
            <a:r>
              <a:rPr lang="en-US" b="0" i="0" dirty="0">
                <a:solidFill>
                  <a:srgbClr val="404040"/>
                </a:solidFill>
                <a:effectLst/>
                <a:latin typeface="DeepSeek-CJK-patch"/>
              </a:rPr>
              <a:t>:</a:t>
            </a:r>
          </a:p>
          <a:p>
            <a:pPr marL="742950" lvl="1" indent="-285750"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Temporal (frame rate)</a:t>
            </a:r>
            <a:r>
              <a:rPr lang="en-US" b="0" i="0" dirty="0">
                <a:solidFill>
                  <a:srgbClr val="404040"/>
                </a:solidFill>
                <a:effectLst/>
                <a:latin typeface="DeepSeek-CJK-patch"/>
              </a:rPr>
              <a:t>: Lower layers have fewer frames.</a:t>
            </a:r>
          </a:p>
          <a:p>
            <a:pPr marL="742950" lvl="1" indent="-285750"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Spatial (resolution)</a:t>
            </a:r>
            <a:r>
              <a:rPr lang="en-US" b="0" i="0" dirty="0">
                <a:solidFill>
                  <a:srgbClr val="404040"/>
                </a:solidFill>
                <a:effectLst/>
                <a:latin typeface="DeepSeek-CJK-patch"/>
              </a:rPr>
              <a:t>: Lower layers are downscaled.</a:t>
            </a:r>
          </a:p>
          <a:p>
            <a:pPr marL="742950" lvl="1" indent="-285750"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Quality (bitrate)</a:t>
            </a:r>
            <a:r>
              <a:rPr lang="en-US" b="0" i="0" dirty="0">
                <a:solidFill>
                  <a:srgbClr val="404040"/>
                </a:solidFill>
                <a:effectLst/>
                <a:latin typeface="DeepSeek-CJK-patch"/>
              </a:rPr>
              <a:t>: Lower layers use coarser quantization.</a:t>
            </a:r>
          </a:p>
          <a:p>
            <a:pPr marL="457200" lvl="1" indent="0" algn="l">
              <a:lnSpc>
                <a:spcPts val="2143"/>
              </a:lnSpc>
              <a:spcBef>
                <a:spcPts val="300"/>
              </a:spcBef>
              <a:spcAft>
                <a:spcPts val="300"/>
              </a:spcAft>
              <a:buNone/>
            </a:pPr>
            <a:r>
              <a:rPr lang="en-US" b="1" i="0" dirty="0">
                <a:solidFill>
                  <a:srgbClr val="404040"/>
                </a:solidFill>
                <a:effectLst/>
                <a:latin typeface="DeepSeek-CJK-patch"/>
              </a:rPr>
              <a:t>Benefits</a:t>
            </a:r>
            <a:r>
              <a:rPr lang="en-US" b="0" i="0" dirty="0">
                <a:solidFill>
                  <a:srgbClr val="404040"/>
                </a:solidFill>
                <a:effectLst/>
                <a:latin typeface="DeepSeek-CJK-patch"/>
              </a:rPr>
              <a:t>:</a:t>
            </a:r>
          </a:p>
          <a:p>
            <a:pPr marL="742950" lvl="1" indent="-285750"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Adaptive streaming</a:t>
            </a:r>
            <a:r>
              <a:rPr lang="en-US" b="0" i="0" dirty="0">
                <a:solidFill>
                  <a:srgbClr val="404040"/>
                </a:solidFill>
                <a:effectLst/>
                <a:latin typeface="DeepSeek-CJK-patch"/>
              </a:rPr>
              <a:t>: Clients receive only the layers they need.</a:t>
            </a:r>
          </a:p>
          <a:p>
            <a:pPr marL="742950" lvl="1" indent="-285750"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Error resilience</a:t>
            </a:r>
            <a:r>
              <a:rPr lang="en-US" b="0" i="0" dirty="0">
                <a:solidFill>
                  <a:srgbClr val="404040"/>
                </a:solidFill>
                <a:effectLst/>
                <a:latin typeface="DeepSeek-CJK-patch"/>
              </a:rPr>
              <a:t>: If network drops packets, base layer remains intact.</a:t>
            </a:r>
          </a:p>
          <a:p>
            <a:endParaRPr lang="en-IN" dirty="0"/>
          </a:p>
        </p:txBody>
      </p:sp>
    </p:spTree>
    <p:extLst>
      <p:ext uri="{BB962C8B-B14F-4D97-AF65-F5344CB8AC3E}">
        <p14:creationId xmlns:p14="http://schemas.microsoft.com/office/powerpoint/2010/main" val="3807169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5230-8AC0-B590-05EF-28B4EA9CF498}"/>
              </a:ext>
            </a:extLst>
          </p:cNvPr>
          <p:cNvSpPr>
            <a:spLocks noGrp="1"/>
          </p:cNvSpPr>
          <p:nvPr>
            <p:ph type="title"/>
          </p:nvPr>
        </p:nvSpPr>
        <p:spPr/>
        <p:txBody>
          <a:bodyPr/>
          <a:lstStyle/>
          <a:p>
            <a:r>
              <a:rPr lang="en-IN" dirty="0"/>
              <a:t>Compression  (3)</a:t>
            </a:r>
          </a:p>
        </p:txBody>
      </p:sp>
      <p:sp>
        <p:nvSpPr>
          <p:cNvPr id="3" name="Content Placeholder 2">
            <a:extLst>
              <a:ext uri="{FF2B5EF4-FFF2-40B4-BE49-F238E27FC236}">
                <a16:creationId xmlns:a16="http://schemas.microsoft.com/office/drawing/2014/main" id="{965F809E-6099-B755-36B2-955A6E382169}"/>
              </a:ext>
            </a:extLst>
          </p:cNvPr>
          <p:cNvSpPr>
            <a:spLocks noGrp="1"/>
          </p:cNvSpPr>
          <p:nvPr>
            <p:ph idx="1"/>
          </p:nvPr>
        </p:nvSpPr>
        <p:spPr>
          <a:xfrm>
            <a:off x="1451579" y="2160893"/>
            <a:ext cx="9603275" cy="3450613"/>
          </a:xfrm>
        </p:spPr>
        <p:txBody>
          <a:bodyPr/>
          <a:lstStyle/>
          <a:p>
            <a:r>
              <a:rPr lang="en-IN" dirty="0"/>
              <a:t>Why Compression ?</a:t>
            </a:r>
          </a:p>
          <a:p>
            <a:pPr lvl="1"/>
            <a:r>
              <a:rPr lang="en-IN" dirty="0"/>
              <a:t>Reduced Storage Space.</a:t>
            </a:r>
          </a:p>
          <a:p>
            <a:pPr lvl="1"/>
            <a:r>
              <a:rPr lang="en-IN" dirty="0"/>
              <a:t>Reduces Bandwidth.</a:t>
            </a:r>
          </a:p>
          <a:p>
            <a:pPr lvl="1"/>
            <a:r>
              <a:rPr lang="en-IN" dirty="0"/>
              <a:t>Communication Cost is very less.</a:t>
            </a:r>
          </a:p>
          <a:p>
            <a:pPr lvl="1"/>
            <a:r>
              <a:rPr lang="en-IN" dirty="0"/>
              <a:t>New application can make use of it.</a:t>
            </a:r>
          </a:p>
          <a:p>
            <a:pPr lvl="2"/>
            <a:r>
              <a:rPr lang="en-IN" dirty="0"/>
              <a:t>On Devices like </a:t>
            </a:r>
          </a:p>
          <a:p>
            <a:pPr lvl="1"/>
            <a:endParaRPr lang="en-IN" dirty="0"/>
          </a:p>
        </p:txBody>
      </p:sp>
      <p:pic>
        <p:nvPicPr>
          <p:cNvPr id="5" name="Graphic 4" descr="Smart Phone">
            <a:extLst>
              <a:ext uri="{FF2B5EF4-FFF2-40B4-BE49-F238E27FC236}">
                <a16:creationId xmlns:a16="http://schemas.microsoft.com/office/drawing/2014/main" id="{4ECAFDB8-41FA-651F-F7B0-C6A22427D7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4284" y="4621920"/>
            <a:ext cx="914400" cy="914400"/>
          </a:xfrm>
          <a:prstGeom prst="rect">
            <a:avLst/>
          </a:prstGeom>
        </p:spPr>
      </p:pic>
      <p:pic>
        <p:nvPicPr>
          <p:cNvPr id="7" name="Graphic 6" descr="Watch">
            <a:extLst>
              <a:ext uri="{FF2B5EF4-FFF2-40B4-BE49-F238E27FC236}">
                <a16:creationId xmlns:a16="http://schemas.microsoft.com/office/drawing/2014/main" id="{A51C2BD3-81E6-EE9F-B5F2-A93534A9D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7280" y="4621920"/>
            <a:ext cx="914400" cy="914400"/>
          </a:xfrm>
          <a:prstGeom prst="rect">
            <a:avLst/>
          </a:prstGeom>
        </p:spPr>
      </p:pic>
      <p:pic>
        <p:nvPicPr>
          <p:cNvPr id="9" name="Graphic 8" descr="Television">
            <a:extLst>
              <a:ext uri="{FF2B5EF4-FFF2-40B4-BE49-F238E27FC236}">
                <a16:creationId xmlns:a16="http://schemas.microsoft.com/office/drawing/2014/main" id="{9907195A-AFEB-426C-C3C1-6D363A3889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6989" y="4771920"/>
            <a:ext cx="914400" cy="914400"/>
          </a:xfrm>
          <a:prstGeom prst="rect">
            <a:avLst/>
          </a:prstGeom>
        </p:spPr>
      </p:pic>
    </p:spTree>
    <p:extLst>
      <p:ext uri="{BB962C8B-B14F-4D97-AF65-F5344CB8AC3E}">
        <p14:creationId xmlns:p14="http://schemas.microsoft.com/office/powerpoint/2010/main" val="3706596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4EDC-E7C5-09AF-FDCE-24D5A04A2517}"/>
              </a:ext>
            </a:extLst>
          </p:cNvPr>
          <p:cNvSpPr>
            <a:spLocks noGrp="1"/>
          </p:cNvSpPr>
          <p:nvPr>
            <p:ph type="title"/>
          </p:nvPr>
        </p:nvSpPr>
        <p:spPr/>
        <p:txBody>
          <a:bodyPr/>
          <a:lstStyle/>
          <a:p>
            <a:r>
              <a:rPr lang="en-IN" dirty="0"/>
              <a:t>MPEG4 – AVC vs SVC</a:t>
            </a:r>
          </a:p>
        </p:txBody>
      </p:sp>
      <p:sp>
        <p:nvSpPr>
          <p:cNvPr id="3" name="Content Placeholder 2">
            <a:extLst>
              <a:ext uri="{FF2B5EF4-FFF2-40B4-BE49-F238E27FC236}">
                <a16:creationId xmlns:a16="http://schemas.microsoft.com/office/drawing/2014/main" id="{F2999F53-C8D7-3DA5-CABE-21FA01FF79C6}"/>
              </a:ext>
            </a:extLst>
          </p:cNvPr>
          <p:cNvSpPr>
            <a:spLocks noGrp="1"/>
          </p:cNvSpPr>
          <p:nvPr>
            <p:ph idx="1"/>
          </p:nvPr>
        </p:nvSpPr>
        <p:spPr/>
        <p:txBody>
          <a:bodyPr/>
          <a:lstStyle/>
          <a:p>
            <a:r>
              <a:rPr lang="fr-FR" b="1" i="0" dirty="0" err="1">
                <a:solidFill>
                  <a:srgbClr val="404040"/>
                </a:solidFill>
                <a:effectLst/>
                <a:latin typeface="DeepSeek-CJK-patch"/>
              </a:rPr>
              <a:t>Comparison</a:t>
            </a:r>
            <a:r>
              <a:rPr lang="fr-FR" b="1" i="0" dirty="0">
                <a:solidFill>
                  <a:srgbClr val="404040"/>
                </a:solidFill>
                <a:effectLst/>
                <a:latin typeface="DeepSeek-CJK-patch"/>
              </a:rPr>
              <a:t>: H.264/(AVC) vs. H.264/SVC</a:t>
            </a:r>
            <a:endParaRPr lang="fr-FR" b="0" i="0" dirty="0">
              <a:solidFill>
                <a:srgbClr val="404040"/>
              </a:solidFill>
              <a:effectLst/>
              <a:latin typeface="DeepSeek-CJK-patch"/>
            </a:endParaRPr>
          </a:p>
          <a:p>
            <a:endParaRPr lang="en-IN" dirty="0"/>
          </a:p>
        </p:txBody>
      </p:sp>
      <p:graphicFrame>
        <p:nvGraphicFramePr>
          <p:cNvPr id="6" name="Table 5">
            <a:extLst>
              <a:ext uri="{FF2B5EF4-FFF2-40B4-BE49-F238E27FC236}">
                <a16:creationId xmlns:a16="http://schemas.microsoft.com/office/drawing/2014/main" id="{4227B70F-0F32-FA3B-84AF-E57BF6FB3B65}"/>
              </a:ext>
            </a:extLst>
          </p:cNvPr>
          <p:cNvGraphicFramePr>
            <a:graphicFrameLocks noGrp="1"/>
          </p:cNvGraphicFramePr>
          <p:nvPr>
            <p:extLst>
              <p:ext uri="{D42A27DB-BD31-4B8C-83A1-F6EECF244321}">
                <p14:modId xmlns:p14="http://schemas.microsoft.com/office/powerpoint/2010/main" val="3869065228"/>
              </p:ext>
            </p:extLst>
          </p:nvPr>
        </p:nvGraphicFramePr>
        <p:xfrm>
          <a:off x="1450479" y="2651976"/>
          <a:ext cx="9604375" cy="2560320"/>
        </p:xfrm>
        <a:graphic>
          <a:graphicData uri="http://schemas.openxmlformats.org/drawingml/2006/table">
            <a:tbl>
              <a:tblPr/>
              <a:tblGrid>
                <a:gridCol w="3379317">
                  <a:extLst>
                    <a:ext uri="{9D8B030D-6E8A-4147-A177-3AD203B41FA5}">
                      <a16:colId xmlns:a16="http://schemas.microsoft.com/office/drawing/2014/main" val="1112564757"/>
                    </a:ext>
                  </a:extLst>
                </a:gridCol>
                <a:gridCol w="3112529">
                  <a:extLst>
                    <a:ext uri="{9D8B030D-6E8A-4147-A177-3AD203B41FA5}">
                      <a16:colId xmlns:a16="http://schemas.microsoft.com/office/drawing/2014/main" val="4106028111"/>
                    </a:ext>
                  </a:extLst>
                </a:gridCol>
                <a:gridCol w="3112529">
                  <a:extLst>
                    <a:ext uri="{9D8B030D-6E8A-4147-A177-3AD203B41FA5}">
                      <a16:colId xmlns:a16="http://schemas.microsoft.com/office/drawing/2014/main" val="236150577"/>
                    </a:ext>
                  </a:extLst>
                </a:gridCol>
              </a:tblGrid>
              <a:tr h="0">
                <a:tc>
                  <a:txBody>
                    <a:bodyPr/>
                    <a:lstStyle/>
                    <a:p>
                      <a:pPr algn="l"/>
                      <a:r>
                        <a:rPr lang="en-IN" b="1" dirty="0">
                          <a:solidFill>
                            <a:srgbClr val="404040"/>
                          </a:solidFill>
                          <a:effectLst/>
                        </a:rPr>
                        <a:t>Feature</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dirty="0">
                          <a:solidFill>
                            <a:srgbClr val="404040"/>
                          </a:solidFill>
                          <a:effectLst/>
                        </a:rPr>
                        <a:t>H.264/(AVC)</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H.264/SVC</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770638263"/>
                  </a:ext>
                </a:extLst>
              </a:tr>
              <a:tr h="0">
                <a:tc>
                  <a:txBody>
                    <a:bodyPr/>
                    <a:lstStyle/>
                    <a:p>
                      <a:r>
                        <a:rPr lang="en-IN" b="1">
                          <a:effectLst/>
                        </a:rPr>
                        <a:t>Compression</a:t>
                      </a:r>
                      <a:endParaRPr lang="en-IN">
                        <a:effectLst/>
                      </a:endParaRP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Single-layer</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Multi-layered</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138328308"/>
                  </a:ext>
                </a:extLst>
              </a:tr>
              <a:tr h="0">
                <a:tc>
                  <a:txBody>
                    <a:bodyPr/>
                    <a:lstStyle/>
                    <a:p>
                      <a:r>
                        <a:rPr lang="en-IN" b="1">
                          <a:effectLst/>
                        </a:rPr>
                        <a:t>Use Case</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Blu-ray, streaming</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Video calls, multicast</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1312019"/>
                  </a:ext>
                </a:extLst>
              </a:tr>
              <a:tr h="0">
                <a:tc>
                  <a:txBody>
                    <a:bodyPr/>
                    <a:lstStyle/>
                    <a:p>
                      <a:r>
                        <a:rPr lang="en-IN" b="1">
                          <a:effectLst/>
                        </a:rPr>
                        <a:t>Adaptability</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Fixed bitrate/res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Dynamically adjustable</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93060296"/>
                  </a:ext>
                </a:extLst>
              </a:tr>
              <a:tr h="0">
                <a:tc>
                  <a:txBody>
                    <a:bodyPr/>
                    <a:lstStyle/>
                    <a:p>
                      <a:r>
                        <a:rPr lang="en-IN" b="1">
                          <a:effectLst/>
                        </a:rPr>
                        <a:t>Complexity</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Lower encoding/decoding</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Higher complexity</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467640590"/>
                  </a:ext>
                </a:extLst>
              </a:tr>
              <a:tr h="0">
                <a:tc>
                  <a:txBody>
                    <a:bodyPr/>
                    <a:lstStyle/>
                    <a:p>
                      <a:r>
                        <a:rPr lang="en-IN" b="1">
                          <a:effectLst/>
                        </a:rPr>
                        <a:t>Adoption</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Universal (Netflix, YouTube)</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Niche (WebRTC, surveillance)</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30243530"/>
                  </a:ext>
                </a:extLst>
              </a:tr>
            </a:tbl>
          </a:graphicData>
        </a:graphic>
      </p:graphicFrame>
    </p:spTree>
    <p:extLst>
      <p:ext uri="{BB962C8B-B14F-4D97-AF65-F5344CB8AC3E}">
        <p14:creationId xmlns:p14="http://schemas.microsoft.com/office/powerpoint/2010/main" val="334637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09EE-29C7-9084-AA65-0B4509CCA166}"/>
              </a:ext>
            </a:extLst>
          </p:cNvPr>
          <p:cNvSpPr>
            <a:spLocks noGrp="1"/>
          </p:cNvSpPr>
          <p:nvPr>
            <p:ph type="title"/>
          </p:nvPr>
        </p:nvSpPr>
        <p:spPr/>
        <p:txBody>
          <a:bodyPr/>
          <a:lstStyle/>
          <a:p>
            <a:r>
              <a:rPr lang="it-IT" b="1" i="0" dirty="0">
                <a:solidFill>
                  <a:srgbClr val="404040"/>
                </a:solidFill>
                <a:effectLst/>
                <a:latin typeface="DeepSeek-CJK-patch"/>
              </a:rPr>
              <a:t>MPEG Audio &amp; Commercial Audio Codecs</a:t>
            </a:r>
            <a:br>
              <a:rPr lang="it-IT" b="0" i="0" dirty="0">
                <a:solidFill>
                  <a:srgbClr val="404040"/>
                </a:solidFill>
                <a:effectLst/>
                <a:latin typeface="DeepSeek-CJK-patch"/>
              </a:rPr>
            </a:br>
            <a:endParaRPr lang="en-IN" dirty="0"/>
          </a:p>
        </p:txBody>
      </p:sp>
      <p:sp>
        <p:nvSpPr>
          <p:cNvPr id="3" name="Content Placeholder 2">
            <a:extLst>
              <a:ext uri="{FF2B5EF4-FFF2-40B4-BE49-F238E27FC236}">
                <a16:creationId xmlns:a16="http://schemas.microsoft.com/office/drawing/2014/main" id="{5219DF6C-DC10-1F30-6B08-E47E52DAE759}"/>
              </a:ext>
            </a:extLst>
          </p:cNvPr>
          <p:cNvSpPr>
            <a:spLocks noGrp="1"/>
          </p:cNvSpPr>
          <p:nvPr>
            <p:ph idx="1"/>
          </p:nvPr>
        </p:nvSpPr>
        <p:spPr/>
        <p:txBody>
          <a:bodyPr/>
          <a:lstStyle/>
          <a:p>
            <a:r>
              <a:rPr lang="en-US" b="0" i="0" dirty="0">
                <a:solidFill>
                  <a:srgbClr val="404040"/>
                </a:solidFill>
                <a:effectLst/>
                <a:latin typeface="DeepSeek-CJK-patch"/>
              </a:rPr>
              <a:t>MPEG (Moving Picture Experts Group) has developed several </a:t>
            </a:r>
            <a:r>
              <a:rPr lang="en-US" b="1" i="0" dirty="0">
                <a:solidFill>
                  <a:srgbClr val="404040"/>
                </a:solidFill>
                <a:effectLst/>
                <a:latin typeface="DeepSeek-CJK-patch"/>
              </a:rPr>
              <a:t>audio compression standards</a:t>
            </a:r>
            <a:r>
              <a:rPr lang="en-US" b="0" i="0" dirty="0">
                <a:solidFill>
                  <a:srgbClr val="404040"/>
                </a:solidFill>
                <a:effectLst/>
                <a:latin typeface="DeepSeek-CJK-patch"/>
              </a:rPr>
              <a:t>, widely used in broadcasting, streaming, and consumer electronics. </a:t>
            </a:r>
          </a:p>
          <a:p>
            <a:r>
              <a:rPr lang="en-US" b="0" i="0" dirty="0">
                <a:solidFill>
                  <a:srgbClr val="404040"/>
                </a:solidFill>
                <a:effectLst/>
                <a:latin typeface="DeepSeek-CJK-patch"/>
              </a:rPr>
              <a:t>Below is a breakdown of </a:t>
            </a:r>
            <a:r>
              <a:rPr lang="en-US" b="1" i="0" dirty="0">
                <a:solidFill>
                  <a:srgbClr val="404040"/>
                </a:solidFill>
                <a:effectLst/>
                <a:latin typeface="DeepSeek-CJK-patch"/>
              </a:rPr>
              <a:t>MPEG audio codecs</a:t>
            </a:r>
            <a:r>
              <a:rPr lang="en-US" b="0" i="0" dirty="0">
                <a:solidFill>
                  <a:srgbClr val="404040"/>
                </a:solidFill>
                <a:effectLst/>
                <a:latin typeface="DeepSeek-CJK-patch"/>
              </a:rPr>
              <a:t> and their </a:t>
            </a:r>
            <a:r>
              <a:rPr lang="en-US" b="1" i="0" dirty="0">
                <a:solidFill>
                  <a:srgbClr val="404040"/>
                </a:solidFill>
                <a:effectLst/>
                <a:latin typeface="DeepSeek-CJK-patch"/>
              </a:rPr>
              <a:t>commercial implementations</a:t>
            </a:r>
            <a:r>
              <a:rPr lang="en-US" b="0" i="0" dirty="0">
                <a:solidFill>
                  <a:srgbClr val="404040"/>
                </a:solidFill>
                <a:effectLst/>
                <a:latin typeface="DeepSeek-CJK-patch"/>
              </a:rPr>
              <a:t>.</a:t>
            </a:r>
            <a:endParaRPr lang="en-IN" dirty="0"/>
          </a:p>
        </p:txBody>
      </p:sp>
    </p:spTree>
    <p:extLst>
      <p:ext uri="{BB962C8B-B14F-4D97-AF65-F5344CB8AC3E}">
        <p14:creationId xmlns:p14="http://schemas.microsoft.com/office/powerpoint/2010/main" val="2728731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1D69-2972-5A5C-9DFE-C7611000A983}"/>
              </a:ext>
            </a:extLst>
          </p:cNvPr>
          <p:cNvSpPr>
            <a:spLocks noGrp="1"/>
          </p:cNvSpPr>
          <p:nvPr>
            <p:ph type="title"/>
          </p:nvPr>
        </p:nvSpPr>
        <p:spPr/>
        <p:txBody>
          <a:bodyPr/>
          <a:lstStyle/>
          <a:p>
            <a:r>
              <a:rPr lang="en-IN" b="1" i="0" dirty="0">
                <a:solidFill>
                  <a:srgbClr val="404040"/>
                </a:solidFill>
                <a:effectLst/>
                <a:latin typeface="DeepSeek-CJK-patch"/>
              </a:rPr>
              <a:t>MPEG Audio Standards</a:t>
            </a:r>
            <a:br>
              <a:rPr lang="en-IN" b="0" i="0" dirty="0">
                <a:solidFill>
                  <a:srgbClr val="404040"/>
                </a:solidFill>
                <a:effectLst/>
                <a:latin typeface="DeepSeek-CJK-patch"/>
              </a:rPr>
            </a:br>
            <a:endParaRPr lang="en-IN" dirty="0"/>
          </a:p>
        </p:txBody>
      </p:sp>
      <p:sp>
        <p:nvSpPr>
          <p:cNvPr id="3" name="Content Placeholder 2">
            <a:extLst>
              <a:ext uri="{FF2B5EF4-FFF2-40B4-BE49-F238E27FC236}">
                <a16:creationId xmlns:a16="http://schemas.microsoft.com/office/drawing/2014/main" id="{C0F6987B-28F1-86F7-7495-88F928E26C65}"/>
              </a:ext>
            </a:extLst>
          </p:cNvPr>
          <p:cNvSpPr>
            <a:spLocks noGrp="1"/>
          </p:cNvSpPr>
          <p:nvPr>
            <p:ph idx="1"/>
          </p:nvPr>
        </p:nvSpPr>
        <p:spPr>
          <a:xfrm>
            <a:off x="1451579" y="2015732"/>
            <a:ext cx="5456297" cy="3450613"/>
          </a:xfrm>
        </p:spPr>
        <p:txBody>
          <a:bodyPr/>
          <a:lstStyle/>
          <a:p>
            <a:pPr algn="l">
              <a:spcBef>
                <a:spcPts val="1372"/>
              </a:spcBef>
              <a:spcAft>
                <a:spcPts val="1029"/>
              </a:spcAft>
              <a:buNone/>
            </a:pPr>
            <a:r>
              <a:rPr lang="en-IN" b="1" i="0" dirty="0">
                <a:solidFill>
                  <a:srgbClr val="404040"/>
                </a:solidFill>
                <a:effectLst/>
                <a:latin typeface="DeepSeek-CJK-patch"/>
              </a:rPr>
              <a:t>A. MPEG-1 Audio (1993)</a:t>
            </a:r>
            <a:endParaRPr lang="en-IN" b="0" i="0" dirty="0">
              <a:solidFill>
                <a:srgbClr val="404040"/>
              </a:solidFill>
              <a:effectLst/>
              <a:latin typeface="DeepSeek-CJK-patch"/>
            </a:endParaRPr>
          </a:p>
          <a:p>
            <a:pPr algn="l">
              <a:lnSpc>
                <a:spcPts val="2143"/>
              </a:lnSpc>
              <a:spcBef>
                <a:spcPts val="1029"/>
              </a:spcBef>
              <a:spcAft>
                <a:spcPts val="300"/>
              </a:spcAft>
              <a:buFont typeface="Arial" panose="020B0604020202020204" pitchFamily="34" charset="0"/>
              <a:buChar char="•"/>
            </a:pPr>
            <a:r>
              <a:rPr lang="en-IN" b="1" i="0" dirty="0">
                <a:solidFill>
                  <a:srgbClr val="404040"/>
                </a:solidFill>
                <a:effectLst/>
                <a:latin typeface="DeepSeek-CJK-patch"/>
              </a:rPr>
              <a:t>Layers</a:t>
            </a:r>
            <a:r>
              <a:rPr lang="en-IN"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MP1 (Layer 1)</a:t>
            </a:r>
            <a:r>
              <a:rPr lang="en-IN" b="0" i="0" dirty="0">
                <a:solidFill>
                  <a:srgbClr val="404040"/>
                </a:solidFill>
                <a:effectLst/>
                <a:latin typeface="DeepSeek-CJK-patch"/>
              </a:rPr>
              <a:t> – Simplest, used in DCC (Digital Compact Cassette).</a:t>
            </a:r>
          </a:p>
          <a:p>
            <a:pPr marL="742950" lvl="1" indent="-285750"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MP2 (Layer 2)</a:t>
            </a:r>
            <a:r>
              <a:rPr lang="en-IN" b="0" i="0" dirty="0">
                <a:solidFill>
                  <a:srgbClr val="404040"/>
                </a:solidFill>
                <a:effectLst/>
                <a:latin typeface="DeepSeek-CJK-patch"/>
              </a:rPr>
              <a:t> – Used in DVDs, SVCDs, and digital broadcasting (DAB).</a:t>
            </a:r>
          </a:p>
          <a:p>
            <a:pPr marL="742950" lvl="1" indent="-285750"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MP3 (Layer 3)</a:t>
            </a:r>
            <a:r>
              <a:rPr lang="en-IN" b="0" i="0" dirty="0">
                <a:solidFill>
                  <a:srgbClr val="404040"/>
                </a:solidFill>
                <a:effectLst/>
                <a:latin typeface="DeepSeek-CJK-patch"/>
              </a:rPr>
              <a:t> – Most popular, revolutionized digital music.</a:t>
            </a:r>
          </a:p>
          <a:p>
            <a:endParaRPr lang="en-IN" dirty="0"/>
          </a:p>
        </p:txBody>
      </p:sp>
      <p:graphicFrame>
        <p:nvGraphicFramePr>
          <p:cNvPr id="4" name="Table 3">
            <a:extLst>
              <a:ext uri="{FF2B5EF4-FFF2-40B4-BE49-F238E27FC236}">
                <a16:creationId xmlns:a16="http://schemas.microsoft.com/office/drawing/2014/main" id="{332F8960-E6B1-C643-5D3D-FA9CEE930B1B}"/>
              </a:ext>
            </a:extLst>
          </p:cNvPr>
          <p:cNvGraphicFramePr>
            <a:graphicFrameLocks noGrp="1"/>
          </p:cNvGraphicFramePr>
          <p:nvPr>
            <p:extLst>
              <p:ext uri="{D42A27DB-BD31-4B8C-83A1-F6EECF244321}">
                <p14:modId xmlns:p14="http://schemas.microsoft.com/office/powerpoint/2010/main" val="2534008221"/>
              </p:ext>
            </p:extLst>
          </p:nvPr>
        </p:nvGraphicFramePr>
        <p:xfrm>
          <a:off x="6733307" y="2026920"/>
          <a:ext cx="5353396" cy="3118660"/>
        </p:xfrm>
        <a:graphic>
          <a:graphicData uri="http://schemas.openxmlformats.org/drawingml/2006/table">
            <a:tbl>
              <a:tblPr/>
              <a:tblGrid>
                <a:gridCol w="1883602">
                  <a:extLst>
                    <a:ext uri="{9D8B030D-6E8A-4147-A177-3AD203B41FA5}">
                      <a16:colId xmlns:a16="http://schemas.microsoft.com/office/drawing/2014/main" val="681762419"/>
                    </a:ext>
                  </a:extLst>
                </a:gridCol>
                <a:gridCol w="1734897">
                  <a:extLst>
                    <a:ext uri="{9D8B030D-6E8A-4147-A177-3AD203B41FA5}">
                      <a16:colId xmlns:a16="http://schemas.microsoft.com/office/drawing/2014/main" val="892763340"/>
                    </a:ext>
                  </a:extLst>
                </a:gridCol>
                <a:gridCol w="1734897">
                  <a:extLst>
                    <a:ext uri="{9D8B030D-6E8A-4147-A177-3AD203B41FA5}">
                      <a16:colId xmlns:a16="http://schemas.microsoft.com/office/drawing/2014/main" val="1997549098"/>
                    </a:ext>
                  </a:extLst>
                </a:gridCol>
              </a:tblGrid>
              <a:tr h="779665">
                <a:tc>
                  <a:txBody>
                    <a:bodyPr/>
                    <a:lstStyle/>
                    <a:p>
                      <a:pPr algn="l"/>
                      <a:r>
                        <a:rPr lang="en-IN" b="1">
                          <a:solidFill>
                            <a:srgbClr val="404040"/>
                          </a:solidFill>
                          <a:effectLst/>
                        </a:rPr>
                        <a:t>Codec</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Bitrate (Typical)</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Use Case</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543029907"/>
                  </a:ext>
                </a:extLst>
              </a:tr>
              <a:tr h="779665">
                <a:tc>
                  <a:txBody>
                    <a:bodyPr/>
                    <a:lstStyle/>
                    <a:p>
                      <a:r>
                        <a:rPr lang="en-IN">
                          <a:effectLst/>
                        </a:rPr>
                        <a:t>MP1</a:t>
                      </a: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384 kbps</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Obsolete (early DCC)</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89801820"/>
                  </a:ext>
                </a:extLst>
              </a:tr>
              <a:tr h="779665">
                <a:tc>
                  <a:txBody>
                    <a:bodyPr/>
                    <a:lstStyle/>
                    <a:p>
                      <a:r>
                        <a:rPr lang="en-IN">
                          <a:effectLst/>
                        </a:rPr>
                        <a:t>MP2</a:t>
                      </a: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256–384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Broadcast TV, DVDs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079901572"/>
                  </a:ext>
                </a:extLst>
              </a:tr>
              <a:tr h="779665">
                <a:tc>
                  <a:txBody>
                    <a:bodyPr/>
                    <a:lstStyle/>
                    <a:p>
                      <a:r>
                        <a:rPr lang="en-IN" b="1">
                          <a:effectLst/>
                        </a:rPr>
                        <a:t>MP3</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128–320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Music streaming (early)</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159780729"/>
                  </a:ext>
                </a:extLst>
              </a:tr>
            </a:tbl>
          </a:graphicData>
        </a:graphic>
      </p:graphicFrame>
    </p:spTree>
    <p:extLst>
      <p:ext uri="{BB962C8B-B14F-4D97-AF65-F5344CB8AC3E}">
        <p14:creationId xmlns:p14="http://schemas.microsoft.com/office/powerpoint/2010/main" val="785732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0706-F34D-56D4-1B21-2CB445F81B28}"/>
              </a:ext>
            </a:extLst>
          </p:cNvPr>
          <p:cNvSpPr>
            <a:spLocks noGrp="1"/>
          </p:cNvSpPr>
          <p:nvPr>
            <p:ph type="title"/>
          </p:nvPr>
        </p:nvSpPr>
        <p:spPr/>
        <p:txBody>
          <a:bodyPr/>
          <a:lstStyle/>
          <a:p>
            <a:r>
              <a:rPr lang="en-IN" b="1" i="0" dirty="0">
                <a:solidFill>
                  <a:srgbClr val="404040"/>
                </a:solidFill>
                <a:effectLst/>
                <a:latin typeface="DeepSeek-CJK-patch"/>
              </a:rPr>
              <a:t>MPEG Audio Standards</a:t>
            </a:r>
            <a:endParaRPr lang="en-IN" dirty="0"/>
          </a:p>
        </p:txBody>
      </p:sp>
      <p:sp>
        <p:nvSpPr>
          <p:cNvPr id="3" name="Content Placeholder 2">
            <a:extLst>
              <a:ext uri="{FF2B5EF4-FFF2-40B4-BE49-F238E27FC236}">
                <a16:creationId xmlns:a16="http://schemas.microsoft.com/office/drawing/2014/main" id="{83098D27-B097-207C-1B90-B744B6D976E8}"/>
              </a:ext>
            </a:extLst>
          </p:cNvPr>
          <p:cNvSpPr>
            <a:spLocks noGrp="1"/>
          </p:cNvSpPr>
          <p:nvPr>
            <p:ph idx="1"/>
          </p:nvPr>
        </p:nvSpPr>
        <p:spPr>
          <a:xfrm>
            <a:off x="1451580" y="2015733"/>
            <a:ext cx="8839576" cy="2032566"/>
          </a:xfrm>
        </p:spPr>
        <p:txBody>
          <a:bodyPr>
            <a:normAutofit/>
          </a:bodyPr>
          <a:lstStyle/>
          <a:p>
            <a:pPr algn="l">
              <a:spcBef>
                <a:spcPts val="1372"/>
              </a:spcBef>
              <a:spcAft>
                <a:spcPts val="1029"/>
              </a:spcAft>
              <a:buNone/>
            </a:pPr>
            <a:r>
              <a:rPr lang="en-IN" b="1" i="0" dirty="0">
                <a:solidFill>
                  <a:srgbClr val="404040"/>
                </a:solidFill>
                <a:effectLst/>
                <a:latin typeface="DeepSeek-CJK-patch"/>
              </a:rPr>
              <a:t>B. MPEG-2 Audio (1995)</a:t>
            </a:r>
            <a:endParaRPr lang="en-IN"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IN" b="1" i="0" dirty="0">
                <a:solidFill>
                  <a:srgbClr val="404040"/>
                </a:solidFill>
                <a:effectLst/>
                <a:latin typeface="DeepSeek-CJK-patch"/>
              </a:rPr>
              <a:t>AAC (Advanced Audio Coding)</a:t>
            </a:r>
            <a:r>
              <a:rPr lang="en-IN" b="0" i="0" dirty="0">
                <a:solidFill>
                  <a:srgbClr val="404040"/>
                </a:solidFill>
                <a:effectLst/>
                <a:latin typeface="DeepSeek-CJK-patch"/>
              </a:rPr>
              <a:t> – Better than MP3, adopted for iTunes, YouTube.</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MPEG-2 BC (Backward Compatible)</a:t>
            </a:r>
            <a:r>
              <a:rPr lang="en-IN" b="0" i="0" dirty="0">
                <a:solidFill>
                  <a:srgbClr val="404040"/>
                </a:solidFill>
                <a:effectLst/>
                <a:latin typeface="DeepSeek-CJK-patch"/>
              </a:rPr>
              <a:t> – Extends MPEG-1 for 5.1 surround sound.</a:t>
            </a:r>
          </a:p>
          <a:p>
            <a:endParaRPr lang="en-IN" dirty="0"/>
          </a:p>
        </p:txBody>
      </p:sp>
      <p:graphicFrame>
        <p:nvGraphicFramePr>
          <p:cNvPr id="4" name="Table 3">
            <a:extLst>
              <a:ext uri="{FF2B5EF4-FFF2-40B4-BE49-F238E27FC236}">
                <a16:creationId xmlns:a16="http://schemas.microsoft.com/office/drawing/2014/main" id="{C9C27FE5-9EDC-106E-EAE2-F83792255675}"/>
              </a:ext>
            </a:extLst>
          </p:cNvPr>
          <p:cNvGraphicFramePr>
            <a:graphicFrameLocks noGrp="1"/>
          </p:cNvGraphicFramePr>
          <p:nvPr>
            <p:extLst>
              <p:ext uri="{D42A27DB-BD31-4B8C-83A1-F6EECF244321}">
                <p14:modId xmlns:p14="http://schemas.microsoft.com/office/powerpoint/2010/main" val="4133110035"/>
              </p:ext>
            </p:extLst>
          </p:nvPr>
        </p:nvGraphicFramePr>
        <p:xfrm>
          <a:off x="1293812" y="4264645"/>
          <a:ext cx="9604375" cy="1280160"/>
        </p:xfrm>
        <a:graphic>
          <a:graphicData uri="http://schemas.openxmlformats.org/drawingml/2006/table">
            <a:tbl>
              <a:tblPr/>
              <a:tblGrid>
                <a:gridCol w="3379317">
                  <a:extLst>
                    <a:ext uri="{9D8B030D-6E8A-4147-A177-3AD203B41FA5}">
                      <a16:colId xmlns:a16="http://schemas.microsoft.com/office/drawing/2014/main" val="689064968"/>
                    </a:ext>
                  </a:extLst>
                </a:gridCol>
                <a:gridCol w="3112529">
                  <a:extLst>
                    <a:ext uri="{9D8B030D-6E8A-4147-A177-3AD203B41FA5}">
                      <a16:colId xmlns:a16="http://schemas.microsoft.com/office/drawing/2014/main" val="1421144427"/>
                    </a:ext>
                  </a:extLst>
                </a:gridCol>
                <a:gridCol w="3112529">
                  <a:extLst>
                    <a:ext uri="{9D8B030D-6E8A-4147-A177-3AD203B41FA5}">
                      <a16:colId xmlns:a16="http://schemas.microsoft.com/office/drawing/2014/main" val="1713497255"/>
                    </a:ext>
                  </a:extLst>
                </a:gridCol>
              </a:tblGrid>
              <a:tr h="0">
                <a:tc>
                  <a:txBody>
                    <a:bodyPr/>
                    <a:lstStyle/>
                    <a:p>
                      <a:pPr algn="l"/>
                      <a:r>
                        <a:rPr lang="en-IN" b="1">
                          <a:solidFill>
                            <a:srgbClr val="404040"/>
                          </a:solidFill>
                          <a:effectLst/>
                        </a:rPr>
                        <a:t>Codec</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Bitrate (Typical)</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Use Case</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636794946"/>
                  </a:ext>
                </a:extLst>
              </a:tr>
              <a:tr h="0">
                <a:tc>
                  <a:txBody>
                    <a:bodyPr/>
                    <a:lstStyle/>
                    <a:p>
                      <a:r>
                        <a:rPr lang="en-IN">
                          <a:effectLst/>
                        </a:rPr>
                        <a:t>AAC</a:t>
                      </a: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96–256 kbps</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Streaming (Spotify, Apple)</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613949518"/>
                  </a:ext>
                </a:extLst>
              </a:tr>
              <a:tr h="0">
                <a:tc>
                  <a:txBody>
                    <a:bodyPr/>
                    <a:lstStyle/>
                    <a:p>
                      <a:r>
                        <a:rPr lang="en-IN">
                          <a:effectLst/>
                        </a:rPr>
                        <a:t>MP2-MC</a:t>
                      </a: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384–512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Early surround sound</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274016868"/>
                  </a:ext>
                </a:extLst>
              </a:tr>
            </a:tbl>
          </a:graphicData>
        </a:graphic>
      </p:graphicFrame>
    </p:spTree>
    <p:extLst>
      <p:ext uri="{BB962C8B-B14F-4D97-AF65-F5344CB8AC3E}">
        <p14:creationId xmlns:p14="http://schemas.microsoft.com/office/powerpoint/2010/main" val="475859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13AD0-5F78-4BD9-2431-11E2F11A09E2}"/>
              </a:ext>
            </a:extLst>
          </p:cNvPr>
          <p:cNvSpPr>
            <a:spLocks noGrp="1"/>
          </p:cNvSpPr>
          <p:nvPr>
            <p:ph type="title"/>
          </p:nvPr>
        </p:nvSpPr>
        <p:spPr/>
        <p:txBody>
          <a:bodyPr/>
          <a:lstStyle/>
          <a:p>
            <a:r>
              <a:rPr lang="en-IN" b="1" i="0" dirty="0">
                <a:solidFill>
                  <a:srgbClr val="404040"/>
                </a:solidFill>
                <a:effectLst/>
                <a:latin typeface="DeepSeek-CJK-patch"/>
              </a:rPr>
              <a:t>MPEG Audio Standards</a:t>
            </a:r>
            <a:endParaRPr lang="en-IN" dirty="0"/>
          </a:p>
        </p:txBody>
      </p:sp>
      <p:sp>
        <p:nvSpPr>
          <p:cNvPr id="3" name="Content Placeholder 2">
            <a:extLst>
              <a:ext uri="{FF2B5EF4-FFF2-40B4-BE49-F238E27FC236}">
                <a16:creationId xmlns:a16="http://schemas.microsoft.com/office/drawing/2014/main" id="{2063560B-40C8-D5C5-DDC1-CC8FB2ADED7F}"/>
              </a:ext>
            </a:extLst>
          </p:cNvPr>
          <p:cNvSpPr>
            <a:spLocks noGrp="1"/>
          </p:cNvSpPr>
          <p:nvPr>
            <p:ph idx="1"/>
          </p:nvPr>
        </p:nvSpPr>
        <p:spPr>
          <a:xfrm>
            <a:off x="1451579" y="2015732"/>
            <a:ext cx="9603275" cy="2331824"/>
          </a:xfrm>
        </p:spPr>
        <p:txBody>
          <a:bodyPr>
            <a:normAutofit fontScale="92500" lnSpcReduction="20000"/>
          </a:bodyPr>
          <a:lstStyle/>
          <a:p>
            <a:pPr algn="l">
              <a:spcBef>
                <a:spcPts val="1372"/>
              </a:spcBef>
              <a:spcAft>
                <a:spcPts val="1029"/>
              </a:spcAft>
              <a:buNone/>
            </a:pPr>
            <a:r>
              <a:rPr lang="en-IN" b="1" i="0" dirty="0">
                <a:solidFill>
                  <a:srgbClr val="404040"/>
                </a:solidFill>
                <a:effectLst/>
                <a:latin typeface="DeepSeek-CJK-patch"/>
              </a:rPr>
              <a:t>C. MPEG-4 Audio (1999+)</a:t>
            </a:r>
            <a:endParaRPr lang="en-IN"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IN" b="1" i="0" dirty="0">
                <a:solidFill>
                  <a:srgbClr val="404040"/>
                </a:solidFill>
                <a:effectLst/>
                <a:latin typeface="DeepSeek-CJK-patch"/>
              </a:rPr>
              <a:t>AAC-LC (Low Complexity)</a:t>
            </a:r>
            <a:r>
              <a:rPr lang="en-IN" b="0" i="0" dirty="0">
                <a:solidFill>
                  <a:srgbClr val="404040"/>
                </a:solidFill>
                <a:effectLst/>
                <a:latin typeface="DeepSeek-CJK-patch"/>
              </a:rPr>
              <a:t> – Standard for music (iTunes, YouTube).</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HE-AAC (High Efficiency AAC)</a:t>
            </a:r>
            <a:r>
              <a:rPr lang="en-IN" b="0" i="0" dirty="0">
                <a:solidFill>
                  <a:srgbClr val="404040"/>
                </a:solidFill>
                <a:effectLst/>
                <a:latin typeface="DeepSeek-CJK-patch"/>
              </a:rPr>
              <a:t> – Optimized for low-bitrate (DAB+, streaming).</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ALS (Audio Lossless Coding)</a:t>
            </a:r>
            <a:r>
              <a:rPr lang="en-IN" b="0" i="0" dirty="0">
                <a:solidFill>
                  <a:srgbClr val="404040"/>
                </a:solidFill>
                <a:effectLst/>
                <a:latin typeface="DeepSeek-CJK-patch"/>
              </a:rPr>
              <a:t> – FLAC-like lossless compression.</a:t>
            </a:r>
          </a:p>
          <a:p>
            <a:pPr algn="l">
              <a:lnSpc>
                <a:spcPts val="2143"/>
              </a:lnSpc>
              <a:spcBef>
                <a:spcPts val="300"/>
              </a:spcBef>
              <a:spcAft>
                <a:spcPts val="1029"/>
              </a:spcAft>
              <a:buFont typeface="Arial" panose="020B0604020202020204" pitchFamily="34" charset="0"/>
              <a:buChar char="•"/>
            </a:pPr>
            <a:r>
              <a:rPr lang="en-IN" b="1" i="0" dirty="0">
                <a:solidFill>
                  <a:srgbClr val="404040"/>
                </a:solidFill>
                <a:effectLst/>
                <a:latin typeface="DeepSeek-CJK-patch"/>
              </a:rPr>
              <a:t>USAC (Unified Speech &amp; Audio Coding)</a:t>
            </a:r>
            <a:r>
              <a:rPr lang="en-IN" b="0" i="0" dirty="0">
                <a:solidFill>
                  <a:srgbClr val="404040"/>
                </a:solidFill>
                <a:effectLst/>
                <a:latin typeface="DeepSeek-CJK-patch"/>
              </a:rPr>
              <a:t> – Combines music/speech efficiently.</a:t>
            </a:r>
          </a:p>
          <a:p>
            <a:endParaRPr lang="en-IN" dirty="0"/>
          </a:p>
        </p:txBody>
      </p:sp>
      <p:graphicFrame>
        <p:nvGraphicFramePr>
          <p:cNvPr id="4" name="Table 3">
            <a:extLst>
              <a:ext uri="{FF2B5EF4-FFF2-40B4-BE49-F238E27FC236}">
                <a16:creationId xmlns:a16="http://schemas.microsoft.com/office/drawing/2014/main" id="{99D0E156-616D-4969-DD32-62344BDF7FA1}"/>
              </a:ext>
            </a:extLst>
          </p:cNvPr>
          <p:cNvGraphicFramePr>
            <a:graphicFrameLocks noGrp="1"/>
          </p:cNvGraphicFramePr>
          <p:nvPr>
            <p:extLst>
              <p:ext uri="{D42A27DB-BD31-4B8C-83A1-F6EECF244321}">
                <p14:modId xmlns:p14="http://schemas.microsoft.com/office/powerpoint/2010/main" val="3123390420"/>
              </p:ext>
            </p:extLst>
          </p:nvPr>
        </p:nvGraphicFramePr>
        <p:xfrm>
          <a:off x="1293812" y="4267416"/>
          <a:ext cx="9603276" cy="1706880"/>
        </p:xfrm>
        <a:graphic>
          <a:graphicData uri="http://schemas.openxmlformats.org/drawingml/2006/table">
            <a:tbl>
              <a:tblPr/>
              <a:tblGrid>
                <a:gridCol w="3378930">
                  <a:extLst>
                    <a:ext uri="{9D8B030D-6E8A-4147-A177-3AD203B41FA5}">
                      <a16:colId xmlns:a16="http://schemas.microsoft.com/office/drawing/2014/main" val="1213565387"/>
                    </a:ext>
                  </a:extLst>
                </a:gridCol>
                <a:gridCol w="3112173">
                  <a:extLst>
                    <a:ext uri="{9D8B030D-6E8A-4147-A177-3AD203B41FA5}">
                      <a16:colId xmlns:a16="http://schemas.microsoft.com/office/drawing/2014/main" val="2591697020"/>
                    </a:ext>
                  </a:extLst>
                </a:gridCol>
                <a:gridCol w="3112173">
                  <a:extLst>
                    <a:ext uri="{9D8B030D-6E8A-4147-A177-3AD203B41FA5}">
                      <a16:colId xmlns:a16="http://schemas.microsoft.com/office/drawing/2014/main" val="1267938339"/>
                    </a:ext>
                  </a:extLst>
                </a:gridCol>
              </a:tblGrid>
              <a:tr h="386226">
                <a:tc>
                  <a:txBody>
                    <a:bodyPr/>
                    <a:lstStyle/>
                    <a:p>
                      <a:pPr algn="l"/>
                      <a:r>
                        <a:rPr lang="en-IN" b="1">
                          <a:solidFill>
                            <a:srgbClr val="404040"/>
                          </a:solidFill>
                          <a:effectLst/>
                        </a:rPr>
                        <a:t>Codec</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dirty="0">
                          <a:solidFill>
                            <a:srgbClr val="404040"/>
                          </a:solidFill>
                          <a:effectLst/>
                        </a:rPr>
                        <a:t>Bitrate (Typical)</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Use Case</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866055918"/>
                  </a:ext>
                </a:extLst>
              </a:tr>
              <a:tr h="386226">
                <a:tc>
                  <a:txBody>
                    <a:bodyPr/>
                    <a:lstStyle/>
                    <a:p>
                      <a:r>
                        <a:rPr lang="en-IN" b="1">
                          <a:effectLst/>
                        </a:rPr>
                        <a:t>AAC-LC</a:t>
                      </a:r>
                      <a:endParaRPr lang="en-IN">
                        <a:effectLst/>
                      </a:endParaRP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128–256 kbps</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Apple Music, Netflix</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707704302"/>
                  </a:ext>
                </a:extLst>
              </a:tr>
              <a:tr h="386226">
                <a:tc>
                  <a:txBody>
                    <a:bodyPr/>
                    <a:lstStyle/>
                    <a:p>
                      <a:r>
                        <a:rPr lang="en-IN" b="1">
                          <a:effectLst/>
                        </a:rPr>
                        <a:t>HE-AAC</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48–128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Low-bitrate radio (DAB+)</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464737147"/>
                  </a:ext>
                </a:extLst>
              </a:tr>
              <a:tr h="386226">
                <a:tc>
                  <a:txBody>
                    <a:bodyPr/>
                    <a:lstStyle/>
                    <a:p>
                      <a:r>
                        <a:rPr lang="en-IN" b="1">
                          <a:effectLst/>
                        </a:rPr>
                        <a:t>USAC</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24–64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Voice assistants, audiobooks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990972058"/>
                  </a:ext>
                </a:extLst>
              </a:tr>
            </a:tbl>
          </a:graphicData>
        </a:graphic>
      </p:graphicFrame>
    </p:spTree>
    <p:extLst>
      <p:ext uri="{BB962C8B-B14F-4D97-AF65-F5344CB8AC3E}">
        <p14:creationId xmlns:p14="http://schemas.microsoft.com/office/powerpoint/2010/main" val="1106659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CD0D-96BD-9317-FD9A-05C5E7189DAF}"/>
              </a:ext>
            </a:extLst>
          </p:cNvPr>
          <p:cNvSpPr>
            <a:spLocks noGrp="1"/>
          </p:cNvSpPr>
          <p:nvPr>
            <p:ph type="title"/>
          </p:nvPr>
        </p:nvSpPr>
        <p:spPr/>
        <p:txBody>
          <a:bodyPr/>
          <a:lstStyle/>
          <a:p>
            <a:r>
              <a:rPr lang="en-IN" dirty="0"/>
              <a:t>NON MPEG – Commercial Audio CODECS</a:t>
            </a:r>
          </a:p>
        </p:txBody>
      </p:sp>
      <p:sp>
        <p:nvSpPr>
          <p:cNvPr id="3" name="Content Placeholder 2">
            <a:extLst>
              <a:ext uri="{FF2B5EF4-FFF2-40B4-BE49-F238E27FC236}">
                <a16:creationId xmlns:a16="http://schemas.microsoft.com/office/drawing/2014/main" id="{5BA423C0-AB0D-0783-2FEF-C44D21ABFC35}"/>
              </a:ext>
            </a:extLst>
          </p:cNvPr>
          <p:cNvSpPr>
            <a:spLocks noGrp="1"/>
          </p:cNvSpPr>
          <p:nvPr>
            <p:ph idx="1"/>
          </p:nvPr>
        </p:nvSpPr>
        <p:spPr>
          <a:xfrm>
            <a:off x="1451579" y="2015733"/>
            <a:ext cx="9603275" cy="885410"/>
          </a:xfrm>
        </p:spPr>
        <p:txBody>
          <a:bodyPr/>
          <a:lstStyle/>
          <a:p>
            <a:r>
              <a:rPr lang="en-US" b="0" i="0" dirty="0">
                <a:solidFill>
                  <a:srgbClr val="404040"/>
                </a:solidFill>
                <a:effectLst/>
                <a:latin typeface="DeepSeek-CJK-patch"/>
              </a:rPr>
              <a:t>Many proprietary codecs compete with MPEG standards for better efficiency or licensing terms.</a:t>
            </a:r>
          </a:p>
          <a:p>
            <a:endParaRPr lang="en-US" b="0" i="0" dirty="0">
              <a:solidFill>
                <a:srgbClr val="404040"/>
              </a:solidFill>
              <a:effectLst/>
              <a:latin typeface="DeepSeek-CJK-patch"/>
            </a:endParaRPr>
          </a:p>
          <a:p>
            <a:endParaRPr lang="en-IN" dirty="0"/>
          </a:p>
        </p:txBody>
      </p:sp>
      <p:sp>
        <p:nvSpPr>
          <p:cNvPr id="11" name="TextBox 10">
            <a:extLst>
              <a:ext uri="{FF2B5EF4-FFF2-40B4-BE49-F238E27FC236}">
                <a16:creationId xmlns:a16="http://schemas.microsoft.com/office/drawing/2014/main" id="{B2EAB3EE-9E54-A3B1-E438-F13B138500C0}"/>
              </a:ext>
            </a:extLst>
          </p:cNvPr>
          <p:cNvSpPr txBox="1"/>
          <p:nvPr/>
        </p:nvSpPr>
        <p:spPr>
          <a:xfrm>
            <a:off x="523702" y="2901143"/>
            <a:ext cx="6101542" cy="369332"/>
          </a:xfrm>
          <a:prstGeom prst="rect">
            <a:avLst/>
          </a:prstGeom>
          <a:noFill/>
        </p:spPr>
        <p:txBody>
          <a:bodyPr wrap="square">
            <a:spAutoFit/>
          </a:bodyPr>
          <a:lstStyle/>
          <a:p>
            <a:pPr algn="l">
              <a:spcBef>
                <a:spcPts val="1372"/>
              </a:spcBef>
              <a:spcAft>
                <a:spcPts val="1029"/>
              </a:spcAft>
            </a:pPr>
            <a:r>
              <a:rPr lang="en-US" b="1" i="0" dirty="0">
                <a:solidFill>
                  <a:srgbClr val="404040"/>
                </a:solidFill>
                <a:effectLst/>
                <a:latin typeface="DeepSeek-CJK-patch"/>
              </a:rPr>
              <a:t>A. Lossy Codecs (For Streaming &amp; Phones)</a:t>
            </a:r>
            <a:endParaRPr lang="en-US" b="0" i="0" dirty="0">
              <a:solidFill>
                <a:srgbClr val="404040"/>
              </a:solidFill>
              <a:effectLst/>
              <a:latin typeface="DeepSeek-CJK-patch"/>
            </a:endParaRPr>
          </a:p>
        </p:txBody>
      </p:sp>
      <p:graphicFrame>
        <p:nvGraphicFramePr>
          <p:cNvPr id="12" name="Table 11">
            <a:extLst>
              <a:ext uri="{FF2B5EF4-FFF2-40B4-BE49-F238E27FC236}">
                <a16:creationId xmlns:a16="http://schemas.microsoft.com/office/drawing/2014/main" id="{CA25F6C4-5716-F0B3-7565-467135B9ED0C}"/>
              </a:ext>
            </a:extLst>
          </p:cNvPr>
          <p:cNvGraphicFramePr>
            <a:graphicFrameLocks noGrp="1"/>
          </p:cNvGraphicFramePr>
          <p:nvPr>
            <p:extLst>
              <p:ext uri="{D42A27DB-BD31-4B8C-83A1-F6EECF244321}">
                <p14:modId xmlns:p14="http://schemas.microsoft.com/office/powerpoint/2010/main" val="1487840845"/>
              </p:ext>
            </p:extLst>
          </p:nvPr>
        </p:nvGraphicFramePr>
        <p:xfrm>
          <a:off x="598516" y="3270475"/>
          <a:ext cx="11272059" cy="2897412"/>
        </p:xfrm>
        <a:graphic>
          <a:graphicData uri="http://schemas.openxmlformats.org/drawingml/2006/table">
            <a:tbl>
              <a:tblPr/>
              <a:tblGrid>
                <a:gridCol w="2995374">
                  <a:extLst>
                    <a:ext uri="{9D8B030D-6E8A-4147-A177-3AD203B41FA5}">
                      <a16:colId xmlns:a16="http://schemas.microsoft.com/office/drawing/2014/main" val="3324150572"/>
                    </a:ext>
                  </a:extLst>
                </a:gridCol>
                <a:gridCol w="2758895">
                  <a:extLst>
                    <a:ext uri="{9D8B030D-6E8A-4147-A177-3AD203B41FA5}">
                      <a16:colId xmlns:a16="http://schemas.microsoft.com/office/drawing/2014/main" val="1197843659"/>
                    </a:ext>
                  </a:extLst>
                </a:gridCol>
                <a:gridCol w="2758895">
                  <a:extLst>
                    <a:ext uri="{9D8B030D-6E8A-4147-A177-3AD203B41FA5}">
                      <a16:colId xmlns:a16="http://schemas.microsoft.com/office/drawing/2014/main" val="3796416889"/>
                    </a:ext>
                  </a:extLst>
                </a:gridCol>
                <a:gridCol w="2758895">
                  <a:extLst>
                    <a:ext uri="{9D8B030D-6E8A-4147-A177-3AD203B41FA5}">
                      <a16:colId xmlns:a16="http://schemas.microsoft.com/office/drawing/2014/main" val="334095309"/>
                    </a:ext>
                  </a:extLst>
                </a:gridCol>
              </a:tblGrid>
              <a:tr h="362336">
                <a:tc>
                  <a:txBody>
                    <a:bodyPr/>
                    <a:lstStyle/>
                    <a:p>
                      <a:pPr algn="l"/>
                      <a:r>
                        <a:rPr lang="en-IN" b="1">
                          <a:solidFill>
                            <a:srgbClr val="404040"/>
                          </a:solidFill>
                          <a:effectLst/>
                        </a:rPr>
                        <a:t>Codec</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Developer</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Bitrate Range</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Key Use Case</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360197111"/>
                  </a:ext>
                </a:extLst>
              </a:tr>
              <a:tr h="595266">
                <a:tc>
                  <a:txBody>
                    <a:bodyPr/>
                    <a:lstStyle/>
                    <a:p>
                      <a:r>
                        <a:rPr lang="en-IN" b="1">
                          <a:effectLst/>
                        </a:rPr>
                        <a:t>Opus</a:t>
                      </a:r>
                      <a:endParaRPr lang="en-IN">
                        <a:effectLst/>
                      </a:endParaRP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Xiph/Mozilla</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6–512 kbps</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VoIP (Discord, WhatsApp)</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96186521"/>
                  </a:ext>
                </a:extLst>
              </a:tr>
              <a:tr h="362336">
                <a:tc>
                  <a:txBody>
                    <a:bodyPr/>
                    <a:lstStyle/>
                    <a:p>
                      <a:r>
                        <a:rPr lang="en-IN" b="1" dirty="0">
                          <a:effectLst/>
                        </a:rPr>
                        <a:t>AC-3 (Dolby Digital)</a:t>
                      </a:r>
                      <a:endParaRPr lang="en-IN" dirty="0">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Dolby</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192–640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DVDs, Blu-ray, TV</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693690943"/>
                  </a:ext>
                </a:extLst>
              </a:tr>
              <a:tr h="362336">
                <a:tc>
                  <a:txBody>
                    <a:bodyPr/>
                    <a:lstStyle/>
                    <a:p>
                      <a:r>
                        <a:rPr lang="en-IN" b="1">
                          <a:effectLst/>
                        </a:rPr>
                        <a:t>DTS</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DTS, Inc.</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768–1536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Cinema, Blu-ray</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140728334"/>
                  </a:ext>
                </a:extLst>
              </a:tr>
              <a:tr h="595266">
                <a:tc>
                  <a:txBody>
                    <a:bodyPr/>
                    <a:lstStyle/>
                    <a:p>
                      <a:r>
                        <a:rPr lang="en-IN" b="1">
                          <a:effectLst/>
                        </a:rPr>
                        <a:t>LDAC</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Sony</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330–990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High-res Bluetooth audio</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023325320"/>
                  </a:ext>
                </a:extLst>
              </a:tr>
              <a:tr h="362336">
                <a:tc>
                  <a:txBody>
                    <a:bodyPr/>
                    <a:lstStyle/>
                    <a:p>
                      <a:r>
                        <a:rPr lang="en-IN" b="1">
                          <a:effectLst/>
                        </a:rPr>
                        <a:t>aptX</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Qualcomm</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352 kbps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Wireless headphones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11667941"/>
                  </a:ext>
                </a:extLst>
              </a:tr>
            </a:tbl>
          </a:graphicData>
        </a:graphic>
      </p:graphicFrame>
    </p:spTree>
    <p:extLst>
      <p:ext uri="{BB962C8B-B14F-4D97-AF65-F5344CB8AC3E}">
        <p14:creationId xmlns:p14="http://schemas.microsoft.com/office/powerpoint/2010/main" val="36484001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7C77-28CD-C5E8-6831-84E0C6749F50}"/>
              </a:ext>
            </a:extLst>
          </p:cNvPr>
          <p:cNvSpPr>
            <a:spLocks noGrp="1"/>
          </p:cNvSpPr>
          <p:nvPr>
            <p:ph type="title"/>
          </p:nvPr>
        </p:nvSpPr>
        <p:spPr/>
        <p:txBody>
          <a:bodyPr/>
          <a:lstStyle/>
          <a:p>
            <a:r>
              <a:rPr lang="en-IN" dirty="0"/>
              <a:t>NON MPEG – Commercial Audio CODECS</a:t>
            </a:r>
          </a:p>
        </p:txBody>
      </p:sp>
      <p:sp>
        <p:nvSpPr>
          <p:cNvPr id="3" name="Content Placeholder 2">
            <a:extLst>
              <a:ext uri="{FF2B5EF4-FFF2-40B4-BE49-F238E27FC236}">
                <a16:creationId xmlns:a16="http://schemas.microsoft.com/office/drawing/2014/main" id="{FC432A9C-FCF9-FB3A-4AD2-EF6CC3815EEA}"/>
              </a:ext>
            </a:extLst>
          </p:cNvPr>
          <p:cNvSpPr>
            <a:spLocks noGrp="1"/>
          </p:cNvSpPr>
          <p:nvPr>
            <p:ph idx="1"/>
          </p:nvPr>
        </p:nvSpPr>
        <p:spPr/>
        <p:txBody>
          <a:bodyPr/>
          <a:lstStyle/>
          <a:p>
            <a:r>
              <a:rPr lang="en-US" b="1" i="0" dirty="0">
                <a:solidFill>
                  <a:srgbClr val="404040"/>
                </a:solidFill>
                <a:effectLst/>
                <a:latin typeface="DeepSeek-CJK-patch"/>
              </a:rPr>
              <a:t>B. Lossless Codecs (For Audiophiles)</a:t>
            </a:r>
            <a:endParaRPr lang="en-US" b="0" i="0" dirty="0">
              <a:solidFill>
                <a:srgbClr val="404040"/>
              </a:solidFill>
              <a:effectLst/>
              <a:latin typeface="DeepSeek-CJK-patch"/>
            </a:endParaRPr>
          </a:p>
          <a:p>
            <a:endParaRPr lang="en-IN" dirty="0"/>
          </a:p>
        </p:txBody>
      </p:sp>
      <p:graphicFrame>
        <p:nvGraphicFramePr>
          <p:cNvPr id="4" name="Table 3">
            <a:extLst>
              <a:ext uri="{FF2B5EF4-FFF2-40B4-BE49-F238E27FC236}">
                <a16:creationId xmlns:a16="http://schemas.microsoft.com/office/drawing/2014/main" id="{AC84B61D-90A7-3751-A43C-58B196EA205D}"/>
              </a:ext>
            </a:extLst>
          </p:cNvPr>
          <p:cNvGraphicFramePr>
            <a:graphicFrameLocks noGrp="1"/>
          </p:cNvGraphicFramePr>
          <p:nvPr>
            <p:extLst>
              <p:ext uri="{D42A27DB-BD31-4B8C-83A1-F6EECF244321}">
                <p14:modId xmlns:p14="http://schemas.microsoft.com/office/powerpoint/2010/main" val="3520091165"/>
              </p:ext>
            </p:extLst>
          </p:nvPr>
        </p:nvGraphicFramePr>
        <p:xfrm>
          <a:off x="1451028" y="2778053"/>
          <a:ext cx="9604375" cy="2407920"/>
        </p:xfrm>
        <a:graphic>
          <a:graphicData uri="http://schemas.openxmlformats.org/drawingml/2006/table">
            <a:tbl>
              <a:tblPr/>
              <a:tblGrid>
                <a:gridCol w="2552212">
                  <a:extLst>
                    <a:ext uri="{9D8B030D-6E8A-4147-A177-3AD203B41FA5}">
                      <a16:colId xmlns:a16="http://schemas.microsoft.com/office/drawing/2014/main" val="1350614561"/>
                    </a:ext>
                  </a:extLst>
                </a:gridCol>
                <a:gridCol w="2350721">
                  <a:extLst>
                    <a:ext uri="{9D8B030D-6E8A-4147-A177-3AD203B41FA5}">
                      <a16:colId xmlns:a16="http://schemas.microsoft.com/office/drawing/2014/main" val="4184756888"/>
                    </a:ext>
                  </a:extLst>
                </a:gridCol>
                <a:gridCol w="2350721">
                  <a:extLst>
                    <a:ext uri="{9D8B030D-6E8A-4147-A177-3AD203B41FA5}">
                      <a16:colId xmlns:a16="http://schemas.microsoft.com/office/drawing/2014/main" val="333539096"/>
                    </a:ext>
                  </a:extLst>
                </a:gridCol>
                <a:gridCol w="2350721">
                  <a:extLst>
                    <a:ext uri="{9D8B030D-6E8A-4147-A177-3AD203B41FA5}">
                      <a16:colId xmlns:a16="http://schemas.microsoft.com/office/drawing/2014/main" val="2175506183"/>
                    </a:ext>
                  </a:extLst>
                </a:gridCol>
              </a:tblGrid>
              <a:tr h="0">
                <a:tc>
                  <a:txBody>
                    <a:bodyPr/>
                    <a:lstStyle/>
                    <a:p>
                      <a:pPr algn="l"/>
                      <a:r>
                        <a:rPr lang="en-IN" b="1">
                          <a:solidFill>
                            <a:srgbClr val="404040"/>
                          </a:solidFill>
                          <a:effectLst/>
                        </a:rPr>
                        <a:t>Codec</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Developer</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Compression Ratio</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Use Case</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3020877616"/>
                  </a:ext>
                </a:extLst>
              </a:tr>
              <a:tr h="0">
                <a:tc>
                  <a:txBody>
                    <a:bodyPr/>
                    <a:lstStyle/>
                    <a:p>
                      <a:r>
                        <a:rPr lang="en-IN" b="1">
                          <a:effectLst/>
                        </a:rPr>
                        <a:t>FLAC</a:t>
                      </a:r>
                      <a:endParaRPr lang="en-IN">
                        <a:effectLst/>
                      </a:endParaRP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Xiph.org</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~50%</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Music archiving</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44536947"/>
                  </a:ext>
                </a:extLst>
              </a:tr>
              <a:tr h="0">
                <a:tc>
                  <a:txBody>
                    <a:bodyPr/>
                    <a:lstStyle/>
                    <a:p>
                      <a:r>
                        <a:rPr lang="en-IN" b="1">
                          <a:effectLst/>
                        </a:rPr>
                        <a:t>ALAC</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Apple</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~40–60%</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iTunes lossless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51619966"/>
                  </a:ext>
                </a:extLst>
              </a:tr>
              <a:tr h="0">
                <a:tc>
                  <a:txBody>
                    <a:bodyPr/>
                    <a:lstStyle/>
                    <a:p>
                      <a:r>
                        <a:rPr lang="en-IN" b="1">
                          <a:effectLst/>
                        </a:rPr>
                        <a:t>WAV</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Microsoft</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None (raw PCM)</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CD ripping</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4248553554"/>
                  </a:ext>
                </a:extLst>
              </a:tr>
              <a:tr h="0">
                <a:tc>
                  <a:txBody>
                    <a:bodyPr/>
                    <a:lstStyle/>
                    <a:p>
                      <a:r>
                        <a:rPr lang="en-IN" b="1">
                          <a:effectLst/>
                        </a:rPr>
                        <a:t>DSD</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Sony/Philips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None (1-bit)</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dirty="0">
                          <a:effectLst/>
                        </a:rPr>
                        <a:t>Super Audio CD (SACD)</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816277137"/>
                  </a:ext>
                </a:extLst>
              </a:tr>
            </a:tbl>
          </a:graphicData>
        </a:graphic>
      </p:graphicFrame>
    </p:spTree>
    <p:extLst>
      <p:ext uri="{BB962C8B-B14F-4D97-AF65-F5344CB8AC3E}">
        <p14:creationId xmlns:p14="http://schemas.microsoft.com/office/powerpoint/2010/main" val="35331705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6E49-9077-A988-69E6-58337E39105C}"/>
              </a:ext>
            </a:extLst>
          </p:cNvPr>
          <p:cNvSpPr>
            <a:spLocks noGrp="1"/>
          </p:cNvSpPr>
          <p:nvPr>
            <p:ph type="title"/>
          </p:nvPr>
        </p:nvSpPr>
        <p:spPr/>
        <p:txBody>
          <a:bodyPr/>
          <a:lstStyle/>
          <a:p>
            <a:r>
              <a:rPr lang="en-IN" dirty="0"/>
              <a:t>Future of AUDIO CODECS</a:t>
            </a:r>
          </a:p>
        </p:txBody>
      </p:sp>
      <p:sp>
        <p:nvSpPr>
          <p:cNvPr id="3" name="Content Placeholder 2">
            <a:extLst>
              <a:ext uri="{FF2B5EF4-FFF2-40B4-BE49-F238E27FC236}">
                <a16:creationId xmlns:a16="http://schemas.microsoft.com/office/drawing/2014/main" id="{364B820F-2CFC-2CE6-7B6A-EBD656586AE8}"/>
              </a:ext>
            </a:extLst>
          </p:cNvPr>
          <p:cNvSpPr>
            <a:spLocks noGrp="1"/>
          </p:cNvSpPr>
          <p:nvPr>
            <p:ph idx="1"/>
          </p:nvPr>
        </p:nvSpPr>
        <p:spPr/>
        <p:txBody>
          <a:bodyPr/>
          <a:lstStyle/>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MPEG-H 3D Audio</a:t>
            </a:r>
            <a:r>
              <a:rPr lang="en-US" b="0" i="0" dirty="0">
                <a:solidFill>
                  <a:srgbClr val="404040"/>
                </a:solidFill>
                <a:effectLst/>
                <a:latin typeface="DeepSeek-CJK-patch"/>
              </a:rPr>
              <a:t> – Used in next-gen broadcasts (ATSC 3.0) for immersive sound.</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Opus</a:t>
            </a:r>
            <a:r>
              <a:rPr lang="en-US" b="0" i="0" dirty="0">
                <a:solidFill>
                  <a:srgbClr val="404040"/>
                </a:solidFill>
                <a:effectLst/>
                <a:latin typeface="DeepSeek-CJK-patch"/>
              </a:rPr>
              <a:t> – Dominating VoIP and low-latency applications.</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AI-based Codecs</a:t>
            </a:r>
            <a:r>
              <a:rPr lang="en-US" b="0" i="0" dirty="0">
                <a:solidFill>
                  <a:srgbClr val="404040"/>
                </a:solidFill>
                <a:effectLst/>
                <a:latin typeface="DeepSeek-CJK-patch"/>
              </a:rPr>
              <a:t> – Like </a:t>
            </a:r>
            <a:r>
              <a:rPr lang="en-US" b="1" i="0" dirty="0">
                <a:solidFill>
                  <a:srgbClr val="404040"/>
                </a:solidFill>
                <a:effectLst/>
                <a:latin typeface="DeepSeek-CJK-patch"/>
              </a:rPr>
              <a:t>Lyra (Google)</a:t>
            </a:r>
            <a:r>
              <a:rPr lang="en-US" b="0" i="0" dirty="0">
                <a:solidFill>
                  <a:srgbClr val="404040"/>
                </a:solidFill>
                <a:effectLst/>
                <a:latin typeface="DeepSeek-CJK-patch"/>
              </a:rPr>
              <a:t> for ultra-low-bitrate speech. – wiki page link -</a:t>
            </a:r>
          </a:p>
          <a:p>
            <a:pPr lvl="1">
              <a:lnSpc>
                <a:spcPts val="2143"/>
              </a:lnSpc>
              <a:spcBef>
                <a:spcPts val="300"/>
              </a:spcBef>
              <a:spcAft>
                <a:spcPts val="1029"/>
              </a:spcAft>
            </a:pPr>
            <a:r>
              <a:rPr lang="en-US" b="0" i="0" dirty="0">
                <a:solidFill>
                  <a:srgbClr val="404040"/>
                </a:solidFill>
                <a:effectLst/>
                <a:latin typeface="DeepSeek-CJK-patch"/>
              </a:rPr>
              <a:t> </a:t>
            </a:r>
            <a:r>
              <a:rPr lang="en-US" b="0" i="0" dirty="0">
                <a:solidFill>
                  <a:srgbClr val="404040"/>
                </a:solidFill>
                <a:effectLst/>
                <a:latin typeface="DeepSeek-CJK-patch"/>
                <a:hlinkClick r:id="rId2"/>
              </a:rPr>
              <a:t>https://en.wikipedia.org/wiki/Lyra_(codec)</a:t>
            </a:r>
            <a:endParaRPr lang="en-US" b="0" i="0" dirty="0">
              <a:solidFill>
                <a:srgbClr val="404040"/>
              </a:solidFill>
              <a:effectLst/>
              <a:latin typeface="DeepSeek-CJK-patch"/>
            </a:endParaRPr>
          </a:p>
          <a:p>
            <a:pPr lvl="1">
              <a:lnSpc>
                <a:spcPts val="2143"/>
              </a:lnSpc>
              <a:spcBef>
                <a:spcPts val="300"/>
              </a:spcBef>
              <a:spcAft>
                <a:spcPts val="1029"/>
              </a:spcAft>
            </a:pPr>
            <a:endParaRPr lang="en-US" dirty="0">
              <a:solidFill>
                <a:srgbClr val="404040"/>
              </a:solidFill>
              <a:latin typeface="DeepSeek-CJK-patch"/>
            </a:endParaRPr>
          </a:p>
          <a:p>
            <a:pPr lvl="1">
              <a:lnSpc>
                <a:spcPts val="2143"/>
              </a:lnSpc>
              <a:spcBef>
                <a:spcPts val="300"/>
              </a:spcBef>
              <a:spcAft>
                <a:spcPts val="1029"/>
              </a:spcAft>
            </a:pPr>
            <a:r>
              <a:rPr lang="en-US" b="0" i="0" dirty="0">
                <a:solidFill>
                  <a:srgbClr val="404040"/>
                </a:solidFill>
                <a:effectLst/>
                <a:latin typeface="DeepSeek-CJK-patch"/>
              </a:rPr>
              <a:t>Google Meet uses Lyra to transmit sound for video chats when bandwidth is limited</a:t>
            </a:r>
          </a:p>
          <a:p>
            <a:endParaRPr lang="en-IN" dirty="0"/>
          </a:p>
        </p:txBody>
      </p:sp>
    </p:spTree>
    <p:extLst>
      <p:ext uri="{BB962C8B-B14F-4D97-AF65-F5344CB8AC3E}">
        <p14:creationId xmlns:p14="http://schemas.microsoft.com/office/powerpoint/2010/main" val="1470107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6EFA-848F-8CA2-E736-A2C32B48588A}"/>
              </a:ext>
            </a:extLst>
          </p:cNvPr>
          <p:cNvSpPr>
            <a:spLocks noGrp="1"/>
          </p:cNvSpPr>
          <p:nvPr>
            <p:ph type="title"/>
          </p:nvPr>
        </p:nvSpPr>
        <p:spPr/>
        <p:txBody>
          <a:bodyPr/>
          <a:lstStyle/>
          <a:p>
            <a:r>
              <a:rPr lang="en-IN" dirty="0"/>
              <a:t>MPEGI – for IMMERSIVE MEDIA</a:t>
            </a:r>
          </a:p>
        </p:txBody>
      </p:sp>
      <p:sp>
        <p:nvSpPr>
          <p:cNvPr id="3" name="Content Placeholder 2">
            <a:extLst>
              <a:ext uri="{FF2B5EF4-FFF2-40B4-BE49-F238E27FC236}">
                <a16:creationId xmlns:a16="http://schemas.microsoft.com/office/drawing/2014/main" id="{0332B017-09AC-89AE-D483-15EE6D55C74B}"/>
              </a:ext>
            </a:extLst>
          </p:cNvPr>
          <p:cNvSpPr>
            <a:spLocks noGrp="1"/>
          </p:cNvSpPr>
          <p:nvPr>
            <p:ph idx="1"/>
          </p:nvPr>
        </p:nvSpPr>
        <p:spPr/>
        <p:txBody>
          <a:bodyPr/>
          <a:lstStyle/>
          <a:p>
            <a:r>
              <a:rPr lang="en-US" b="1" dirty="0"/>
              <a:t>Immersive Media</a:t>
            </a:r>
            <a:r>
              <a:rPr lang="en-US" dirty="0"/>
              <a:t> refers to digital experiences that make users feel like they are </a:t>
            </a:r>
            <a:r>
              <a:rPr lang="en-US" i="1" dirty="0"/>
              <a:t>inside</a:t>
            </a:r>
            <a:r>
              <a:rPr lang="en-US" dirty="0"/>
              <a:t> or </a:t>
            </a:r>
            <a:r>
              <a:rPr lang="en-US" i="1" dirty="0"/>
              <a:t>part of</a:t>
            </a:r>
            <a:r>
              <a:rPr lang="en-US" dirty="0"/>
              <a:t> a virtual environment.</a:t>
            </a:r>
          </a:p>
          <a:p>
            <a:r>
              <a:rPr lang="en-US" dirty="0"/>
              <a:t>It blends the real the virtual worlds using technologies.</a:t>
            </a:r>
          </a:p>
          <a:p>
            <a:pPr lvl="1"/>
            <a:r>
              <a:rPr lang="en-IN" dirty="0"/>
              <a:t>Virtual Reality (VR) - (full 3D worlds)</a:t>
            </a:r>
          </a:p>
          <a:p>
            <a:pPr lvl="1"/>
            <a:r>
              <a:rPr lang="en-IN" dirty="0"/>
              <a:t>Augmented Reality (AR) - </a:t>
            </a:r>
            <a:r>
              <a:rPr lang="en-US" dirty="0"/>
              <a:t>(adding virtual elements to real scenes)</a:t>
            </a:r>
            <a:endParaRPr lang="en-IN" dirty="0"/>
          </a:p>
          <a:p>
            <a:pPr lvl="1"/>
            <a:r>
              <a:rPr lang="en-IN" dirty="0"/>
              <a:t>360° Videos - (watching all around you)</a:t>
            </a:r>
          </a:p>
          <a:p>
            <a:pPr lvl="1"/>
            <a:r>
              <a:rPr lang="en-IN" dirty="0"/>
              <a:t>Holograms and Spatial Audio</a:t>
            </a:r>
          </a:p>
        </p:txBody>
      </p:sp>
    </p:spTree>
    <p:extLst>
      <p:ext uri="{BB962C8B-B14F-4D97-AF65-F5344CB8AC3E}">
        <p14:creationId xmlns:p14="http://schemas.microsoft.com/office/powerpoint/2010/main" val="3409994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6F8A-3281-1A02-158E-6B3CF03FD6DF}"/>
              </a:ext>
            </a:extLst>
          </p:cNvPr>
          <p:cNvSpPr>
            <a:spLocks noGrp="1"/>
          </p:cNvSpPr>
          <p:nvPr>
            <p:ph type="title"/>
          </p:nvPr>
        </p:nvSpPr>
        <p:spPr/>
        <p:txBody>
          <a:bodyPr/>
          <a:lstStyle/>
          <a:p>
            <a:r>
              <a:rPr lang="en-IN" dirty="0"/>
              <a:t>MPEGI – FOR IMMERSIVE MEDIA(2)</a:t>
            </a:r>
          </a:p>
        </p:txBody>
      </p:sp>
      <p:sp>
        <p:nvSpPr>
          <p:cNvPr id="3" name="Content Placeholder 2">
            <a:extLst>
              <a:ext uri="{FF2B5EF4-FFF2-40B4-BE49-F238E27FC236}">
                <a16:creationId xmlns:a16="http://schemas.microsoft.com/office/drawing/2014/main" id="{CFB75408-AFF4-3BFE-DD0E-873970F2496B}"/>
              </a:ext>
            </a:extLst>
          </p:cNvPr>
          <p:cNvSpPr>
            <a:spLocks noGrp="1"/>
          </p:cNvSpPr>
          <p:nvPr>
            <p:ph idx="1"/>
          </p:nvPr>
        </p:nvSpPr>
        <p:spPr/>
        <p:txBody>
          <a:bodyPr/>
          <a:lstStyle/>
          <a:p>
            <a:r>
              <a:rPr lang="en-US" b="1" i="0" dirty="0">
                <a:solidFill>
                  <a:srgbClr val="404040"/>
                </a:solidFill>
                <a:effectLst/>
                <a:latin typeface="DeepSeek-CJK-patch"/>
              </a:rPr>
              <a:t>MPEG-I</a:t>
            </a:r>
            <a:r>
              <a:rPr lang="en-US" b="0" i="0" dirty="0">
                <a:solidFill>
                  <a:srgbClr val="404040"/>
                </a:solidFill>
                <a:effectLst/>
                <a:latin typeface="DeepSeek-CJK-patch"/>
              </a:rPr>
              <a:t> (officially </a:t>
            </a:r>
            <a:r>
              <a:rPr lang="en-US" b="1" i="0" dirty="0">
                <a:solidFill>
                  <a:srgbClr val="404040"/>
                </a:solidFill>
                <a:effectLst/>
                <a:latin typeface="DeepSeek-CJK-patch"/>
              </a:rPr>
              <a:t>ISO/IEC 23090</a:t>
            </a:r>
            <a:r>
              <a:rPr lang="en-US" b="0" i="0" dirty="0">
                <a:solidFill>
                  <a:srgbClr val="404040"/>
                </a:solidFill>
                <a:effectLst/>
                <a:latin typeface="DeepSeek-CJK-patch"/>
              </a:rPr>
              <a:t>) is a suite of standards developed by the </a:t>
            </a:r>
            <a:r>
              <a:rPr lang="en-US" b="0" i="1" dirty="0">
                <a:solidFill>
                  <a:srgbClr val="404040"/>
                </a:solidFill>
                <a:effectLst/>
                <a:latin typeface="DeepSeek-CJK-patch"/>
              </a:rPr>
              <a:t>Moving Picture Experts Group</a:t>
            </a:r>
            <a:r>
              <a:rPr lang="en-US" b="0" i="0" dirty="0">
                <a:solidFill>
                  <a:srgbClr val="404040"/>
                </a:solidFill>
                <a:effectLst/>
                <a:latin typeface="DeepSeek-CJK-patch"/>
              </a:rPr>
              <a:t> (MPEG) for </a:t>
            </a:r>
            <a:r>
              <a:rPr lang="en-US" b="1" i="0" dirty="0">
                <a:solidFill>
                  <a:srgbClr val="404040"/>
                </a:solidFill>
                <a:effectLst/>
                <a:latin typeface="DeepSeek-CJK-patch"/>
              </a:rPr>
              <a:t>next-generation immersive media</a:t>
            </a:r>
            <a:r>
              <a:rPr lang="en-US" b="0" i="0" dirty="0">
                <a:solidFill>
                  <a:srgbClr val="404040"/>
                </a:solidFill>
                <a:effectLst/>
                <a:latin typeface="DeepSeek-CJK-patch"/>
              </a:rPr>
              <a:t>, including </a:t>
            </a:r>
            <a:r>
              <a:rPr lang="en-US" b="1" i="0" dirty="0">
                <a:solidFill>
                  <a:srgbClr val="404040"/>
                </a:solidFill>
                <a:effectLst/>
                <a:latin typeface="DeepSeek-CJK-patch"/>
              </a:rPr>
              <a:t>VR (Virtual Reality), AR (Augmented Reality), 360° video, and 3D audio</a:t>
            </a:r>
            <a:r>
              <a:rPr lang="en-US" b="0" i="0" dirty="0">
                <a:solidFill>
                  <a:srgbClr val="404040"/>
                </a:solidFill>
                <a:effectLst/>
                <a:latin typeface="DeepSeek-CJK-patch"/>
              </a:rPr>
              <a:t>. </a:t>
            </a:r>
          </a:p>
          <a:p>
            <a:r>
              <a:rPr lang="en-US" b="0" i="0" dirty="0">
                <a:solidFill>
                  <a:srgbClr val="404040"/>
                </a:solidFill>
                <a:effectLst/>
                <a:latin typeface="DeepSeek-CJK-patch"/>
              </a:rPr>
              <a:t>It builds on MPEG-4’s object-based coding but focuses on </a:t>
            </a:r>
          </a:p>
          <a:p>
            <a:pPr lvl="1"/>
            <a:r>
              <a:rPr lang="en-US" b="1" i="0" dirty="0">
                <a:solidFill>
                  <a:srgbClr val="404040"/>
                </a:solidFill>
                <a:effectLst/>
                <a:latin typeface="DeepSeek-CJK-patch"/>
              </a:rPr>
              <a:t>interactivity, </a:t>
            </a:r>
          </a:p>
          <a:p>
            <a:pPr lvl="1"/>
            <a:r>
              <a:rPr lang="en-US" b="1" i="0" dirty="0">
                <a:solidFill>
                  <a:srgbClr val="404040"/>
                </a:solidFill>
                <a:effectLst/>
                <a:latin typeface="DeepSeek-CJK-patch"/>
              </a:rPr>
              <a:t>3D environments, and </a:t>
            </a:r>
          </a:p>
          <a:p>
            <a:pPr lvl="1"/>
            <a:r>
              <a:rPr lang="en-US" b="1" i="0" dirty="0">
                <a:solidFill>
                  <a:srgbClr val="404040"/>
                </a:solidFill>
                <a:effectLst/>
                <a:latin typeface="DeepSeek-CJK-patch"/>
              </a:rPr>
              <a:t>volumetric content</a:t>
            </a:r>
            <a:r>
              <a:rPr lang="en-US" b="0" i="0" dirty="0">
                <a:solidFill>
                  <a:srgbClr val="404040"/>
                </a:solidFill>
                <a:effectLst/>
                <a:latin typeface="DeepSeek-CJK-patch"/>
              </a:rPr>
              <a:t>.</a:t>
            </a:r>
            <a:endParaRPr lang="en-IN" dirty="0"/>
          </a:p>
        </p:txBody>
      </p:sp>
    </p:spTree>
    <p:extLst>
      <p:ext uri="{BB962C8B-B14F-4D97-AF65-F5344CB8AC3E}">
        <p14:creationId xmlns:p14="http://schemas.microsoft.com/office/powerpoint/2010/main" val="2813176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C507-A89E-C09A-D7C7-1FB8D84EC815}"/>
              </a:ext>
            </a:extLst>
          </p:cNvPr>
          <p:cNvSpPr>
            <a:spLocks noGrp="1"/>
          </p:cNvSpPr>
          <p:nvPr>
            <p:ph type="title"/>
          </p:nvPr>
        </p:nvSpPr>
        <p:spPr/>
        <p:txBody>
          <a:bodyPr/>
          <a:lstStyle/>
          <a:p>
            <a:r>
              <a:rPr lang="en-IN" dirty="0"/>
              <a:t>Compression  (4)</a:t>
            </a:r>
          </a:p>
        </p:txBody>
      </p:sp>
      <p:sp>
        <p:nvSpPr>
          <p:cNvPr id="3" name="Content Placeholder 2">
            <a:extLst>
              <a:ext uri="{FF2B5EF4-FFF2-40B4-BE49-F238E27FC236}">
                <a16:creationId xmlns:a16="http://schemas.microsoft.com/office/drawing/2014/main" id="{B748C6D3-91CF-5E6E-1E1D-44BA769FFEF7}"/>
              </a:ext>
            </a:extLst>
          </p:cNvPr>
          <p:cNvSpPr>
            <a:spLocks noGrp="1"/>
          </p:cNvSpPr>
          <p:nvPr>
            <p:ph idx="1"/>
          </p:nvPr>
        </p:nvSpPr>
        <p:spPr/>
        <p:txBody>
          <a:bodyPr/>
          <a:lstStyle/>
          <a:p>
            <a:r>
              <a:rPr lang="en-IN" dirty="0"/>
              <a:t>Types of Compression. </a:t>
            </a:r>
          </a:p>
          <a:p>
            <a:pPr lvl="1"/>
            <a:r>
              <a:rPr lang="en-IN" dirty="0"/>
              <a:t>Lossless Compression – Does not eliminate the data which is not noticeable.</a:t>
            </a:r>
          </a:p>
          <a:p>
            <a:pPr lvl="1"/>
            <a:r>
              <a:rPr lang="en-IN" dirty="0"/>
              <a:t>Lossy Compression. – not noticeable data generally removed. </a:t>
            </a:r>
          </a:p>
          <a:p>
            <a:pPr lvl="2"/>
            <a:endParaRPr lang="en-IN" dirty="0"/>
          </a:p>
        </p:txBody>
      </p:sp>
      <p:pic>
        <p:nvPicPr>
          <p:cNvPr id="5" name="Picture 4">
            <a:extLst>
              <a:ext uri="{FF2B5EF4-FFF2-40B4-BE49-F238E27FC236}">
                <a16:creationId xmlns:a16="http://schemas.microsoft.com/office/drawing/2014/main" id="{AD6FEFC8-FE37-2D32-29CA-B78B45BDE998}"/>
              </a:ext>
            </a:extLst>
          </p:cNvPr>
          <p:cNvPicPr>
            <a:picLocks noChangeAspect="1"/>
          </p:cNvPicPr>
          <p:nvPr/>
        </p:nvPicPr>
        <p:blipFill>
          <a:blip r:embed="rId2"/>
          <a:stretch>
            <a:fillRect/>
          </a:stretch>
        </p:blipFill>
        <p:spPr>
          <a:xfrm>
            <a:off x="3192528" y="3503393"/>
            <a:ext cx="5806943" cy="1729890"/>
          </a:xfrm>
          <a:prstGeom prst="rect">
            <a:avLst/>
          </a:prstGeom>
        </p:spPr>
      </p:pic>
    </p:spTree>
    <p:extLst>
      <p:ext uri="{BB962C8B-B14F-4D97-AF65-F5344CB8AC3E}">
        <p14:creationId xmlns:p14="http://schemas.microsoft.com/office/powerpoint/2010/main" val="3695710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FD33D-3391-E0D9-F044-1940C64579B0}"/>
              </a:ext>
            </a:extLst>
          </p:cNvPr>
          <p:cNvSpPr>
            <a:spLocks noGrp="1"/>
          </p:cNvSpPr>
          <p:nvPr>
            <p:ph type="title"/>
          </p:nvPr>
        </p:nvSpPr>
        <p:spPr/>
        <p:txBody>
          <a:bodyPr/>
          <a:lstStyle/>
          <a:p>
            <a:r>
              <a:rPr lang="en-IN" dirty="0"/>
              <a:t>MPEGI – KEY FEATURES</a:t>
            </a:r>
          </a:p>
        </p:txBody>
      </p:sp>
      <p:sp>
        <p:nvSpPr>
          <p:cNvPr id="3" name="Content Placeholder 2">
            <a:extLst>
              <a:ext uri="{FF2B5EF4-FFF2-40B4-BE49-F238E27FC236}">
                <a16:creationId xmlns:a16="http://schemas.microsoft.com/office/drawing/2014/main" id="{E85FDE38-3769-CAF6-7995-03A16DBB915A}"/>
              </a:ext>
            </a:extLst>
          </p:cNvPr>
          <p:cNvSpPr>
            <a:spLocks noGrp="1"/>
          </p:cNvSpPr>
          <p:nvPr>
            <p:ph idx="1"/>
          </p:nvPr>
        </p:nvSpPr>
        <p:spPr>
          <a:xfrm>
            <a:off x="1451580" y="2015732"/>
            <a:ext cx="4458770" cy="3450613"/>
          </a:xfrm>
        </p:spPr>
        <p:txBody>
          <a:bodyPr>
            <a:normAutofit fontScale="85000" lnSpcReduction="10000"/>
          </a:bodyPr>
          <a:lstStyle/>
          <a:p>
            <a:pPr algn="l">
              <a:spcBef>
                <a:spcPts val="1372"/>
              </a:spcBef>
              <a:spcAft>
                <a:spcPts val="1029"/>
              </a:spcAft>
              <a:buNone/>
            </a:pPr>
            <a:r>
              <a:rPr lang="en-US" b="1" i="0" dirty="0">
                <a:solidFill>
                  <a:srgbClr val="404040"/>
                </a:solidFill>
                <a:effectLst/>
                <a:latin typeface="DeepSeek-CJK-patch"/>
              </a:rPr>
              <a:t>1.	Volumetric Video (6DoF)</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What it does</a:t>
            </a:r>
            <a:r>
              <a:rPr lang="en-US" b="0" i="0" dirty="0">
                <a:solidFill>
                  <a:srgbClr val="404040"/>
                </a:solidFill>
                <a:effectLst/>
                <a:latin typeface="DeepSeek-CJK-patch"/>
              </a:rPr>
              <a:t>: Captures real-world objects/scenes in </a:t>
            </a:r>
            <a:r>
              <a:rPr lang="en-US" b="1" i="0" dirty="0">
                <a:solidFill>
                  <a:srgbClr val="404040"/>
                </a:solidFill>
                <a:effectLst/>
                <a:latin typeface="DeepSeek-CJK-patch"/>
              </a:rPr>
              <a:t>3D</a:t>
            </a:r>
            <a:r>
              <a:rPr lang="en-US" b="0" i="0" dirty="0">
                <a:solidFill>
                  <a:srgbClr val="404040"/>
                </a:solidFill>
                <a:effectLst/>
                <a:latin typeface="DeepSeek-CJK-patch"/>
              </a:rPr>
              <a:t>, allowing viewers to move freely (6 Degrees of Freedom - 6DoF).</a:t>
            </a:r>
          </a:p>
          <a:p>
            <a:pPr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Example</a:t>
            </a:r>
            <a:r>
              <a:rPr 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 basketball game where you can </a:t>
            </a:r>
            <a:r>
              <a:rPr lang="en-US" b="1" i="0" dirty="0">
                <a:solidFill>
                  <a:srgbClr val="404040"/>
                </a:solidFill>
                <a:effectLst/>
                <a:latin typeface="DeepSeek-CJK-patch"/>
              </a:rPr>
              <a:t>walk around players</a:t>
            </a:r>
            <a:r>
              <a:rPr lang="en-US" b="0" i="0" dirty="0">
                <a:solidFill>
                  <a:srgbClr val="404040"/>
                </a:solidFill>
                <a:effectLst/>
                <a:latin typeface="DeepSeek-CJK-patch"/>
              </a:rPr>
              <a:t> in VR.</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 holographic concert where you view the artist from any angle.</a:t>
            </a:r>
          </a:p>
          <a:p>
            <a:endParaRPr lang="en-IN" dirty="0"/>
          </a:p>
        </p:txBody>
      </p:sp>
      <p:sp>
        <p:nvSpPr>
          <p:cNvPr id="4" name="Content Placeholder 2">
            <a:extLst>
              <a:ext uri="{FF2B5EF4-FFF2-40B4-BE49-F238E27FC236}">
                <a16:creationId xmlns:a16="http://schemas.microsoft.com/office/drawing/2014/main" id="{07A46774-0A70-E894-E9F6-37007F5C6DA5}"/>
              </a:ext>
            </a:extLst>
          </p:cNvPr>
          <p:cNvSpPr txBox="1">
            <a:spLocks/>
          </p:cNvSpPr>
          <p:nvPr/>
        </p:nvSpPr>
        <p:spPr>
          <a:xfrm>
            <a:off x="6281652" y="2015731"/>
            <a:ext cx="4458770"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spcBef>
                <a:spcPts val="1372"/>
              </a:spcBef>
              <a:spcAft>
                <a:spcPts val="1029"/>
              </a:spcAft>
              <a:buNone/>
            </a:pPr>
            <a:r>
              <a:rPr lang="en-US" b="0" i="0" dirty="0">
                <a:solidFill>
                  <a:srgbClr val="404040"/>
                </a:solidFill>
                <a:effectLst/>
                <a:latin typeface="DeepSeek-CJK-patch"/>
              </a:rPr>
              <a:t>2. </a:t>
            </a:r>
            <a:r>
              <a:rPr lang="en-US" b="1" i="0" dirty="0">
                <a:solidFill>
                  <a:srgbClr val="404040"/>
                </a:solidFill>
                <a:effectLst/>
                <a:latin typeface="DeepSeek-CJK-patch"/>
              </a:rPr>
              <a:t>Omnidirectional (360°) Video</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What it does</a:t>
            </a:r>
            <a:r>
              <a:rPr lang="en-US" b="0" i="0" dirty="0">
                <a:solidFill>
                  <a:srgbClr val="404040"/>
                </a:solidFill>
                <a:effectLst/>
                <a:latin typeface="DeepSeek-CJK-patch"/>
              </a:rPr>
              <a:t>: Encodes spherical video for VR headsets.</a:t>
            </a:r>
          </a:p>
          <a:p>
            <a:pPr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Example</a:t>
            </a:r>
            <a:r>
              <a:rPr 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YouTube 360° videos where you </a:t>
            </a:r>
            <a:r>
              <a:rPr lang="en-US" b="1" i="0" dirty="0">
                <a:solidFill>
                  <a:srgbClr val="404040"/>
                </a:solidFill>
                <a:effectLst/>
                <a:latin typeface="DeepSeek-CJK-patch"/>
              </a:rPr>
              <a:t>look around</a:t>
            </a:r>
            <a:r>
              <a:rPr lang="en-US" b="0" i="0" dirty="0">
                <a:solidFill>
                  <a:srgbClr val="404040"/>
                </a:solidFill>
                <a:effectLst/>
                <a:latin typeface="DeepSeek-CJK-patch"/>
              </a:rPr>
              <a:t> by moving your phone/headset.</a:t>
            </a:r>
          </a:p>
          <a:p>
            <a:endParaRPr lang="en-IN" dirty="0"/>
          </a:p>
        </p:txBody>
      </p:sp>
    </p:spTree>
    <p:extLst>
      <p:ext uri="{BB962C8B-B14F-4D97-AF65-F5344CB8AC3E}">
        <p14:creationId xmlns:p14="http://schemas.microsoft.com/office/powerpoint/2010/main" val="2952626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0ACF-D3C5-6975-9F97-59708780344B}"/>
              </a:ext>
            </a:extLst>
          </p:cNvPr>
          <p:cNvSpPr>
            <a:spLocks noGrp="1"/>
          </p:cNvSpPr>
          <p:nvPr>
            <p:ph type="title"/>
          </p:nvPr>
        </p:nvSpPr>
        <p:spPr/>
        <p:txBody>
          <a:bodyPr/>
          <a:lstStyle/>
          <a:p>
            <a:r>
              <a:rPr lang="en-IN" dirty="0"/>
              <a:t>MPEGI – KEY FEATURES</a:t>
            </a:r>
          </a:p>
        </p:txBody>
      </p:sp>
      <p:sp>
        <p:nvSpPr>
          <p:cNvPr id="3" name="Content Placeholder 2">
            <a:extLst>
              <a:ext uri="{FF2B5EF4-FFF2-40B4-BE49-F238E27FC236}">
                <a16:creationId xmlns:a16="http://schemas.microsoft.com/office/drawing/2014/main" id="{21E1A108-78E1-046A-030F-2CC1C13A58C4}"/>
              </a:ext>
            </a:extLst>
          </p:cNvPr>
          <p:cNvSpPr>
            <a:spLocks noGrp="1"/>
          </p:cNvSpPr>
          <p:nvPr>
            <p:ph idx="1"/>
          </p:nvPr>
        </p:nvSpPr>
        <p:spPr>
          <a:xfrm>
            <a:off x="1451580" y="2015732"/>
            <a:ext cx="4566836" cy="3450613"/>
          </a:xfrm>
        </p:spPr>
        <p:txBody>
          <a:bodyPr/>
          <a:lstStyle/>
          <a:p>
            <a:pPr algn="l">
              <a:spcBef>
                <a:spcPts val="1372"/>
              </a:spcBef>
              <a:spcAft>
                <a:spcPts val="1029"/>
              </a:spcAft>
              <a:buNone/>
            </a:pPr>
            <a:r>
              <a:rPr lang="en-US" b="0" i="0" dirty="0">
                <a:solidFill>
                  <a:srgbClr val="404040"/>
                </a:solidFill>
                <a:effectLst/>
                <a:latin typeface="DeepSeek-CJK-patch"/>
              </a:rPr>
              <a:t>3. </a:t>
            </a:r>
            <a:r>
              <a:rPr lang="en-US" b="1" i="0" dirty="0">
                <a:solidFill>
                  <a:srgbClr val="404040"/>
                </a:solidFill>
                <a:effectLst/>
                <a:latin typeface="DeepSeek-CJK-patch"/>
              </a:rPr>
              <a:t>Point Cloud Compression (PCC)</a:t>
            </a:r>
            <a:endParaRPr lang="en-US" b="0" i="0" dirty="0">
              <a:solidFill>
                <a:srgbClr val="404040"/>
              </a:solidFill>
              <a:effectLst/>
              <a:latin typeface="DeepSeek-CJK-patch"/>
            </a:endParaRP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What it does</a:t>
            </a:r>
            <a:r>
              <a:rPr lang="en-US" b="0" i="0" dirty="0">
                <a:solidFill>
                  <a:srgbClr val="404040"/>
                </a:solidFill>
                <a:effectLst/>
                <a:latin typeface="DeepSeek-CJK-patch"/>
              </a:rPr>
              <a:t>: Efficiently compresses 3D scans of real-world objects (used in AR/autonomous vehicles).</a:t>
            </a:r>
          </a:p>
          <a:p>
            <a:pPr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Example</a:t>
            </a:r>
            <a:r>
              <a:rPr 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A </a:t>
            </a:r>
            <a:r>
              <a:rPr lang="en-US" b="1" i="0" dirty="0">
                <a:solidFill>
                  <a:srgbClr val="404040"/>
                </a:solidFill>
                <a:effectLst/>
                <a:latin typeface="DeepSeek-CJK-patch"/>
              </a:rPr>
              <a:t>LiDAR scan</a:t>
            </a:r>
            <a:r>
              <a:rPr lang="en-US" b="0" i="0" dirty="0">
                <a:solidFill>
                  <a:srgbClr val="404040"/>
                </a:solidFill>
                <a:effectLst/>
                <a:latin typeface="DeepSeek-CJK-patch"/>
              </a:rPr>
              <a:t> of a historic monument for virtual tourism.</a:t>
            </a:r>
          </a:p>
          <a:p>
            <a:endParaRPr lang="en-IN" dirty="0"/>
          </a:p>
        </p:txBody>
      </p:sp>
      <p:sp>
        <p:nvSpPr>
          <p:cNvPr id="4" name="Content Placeholder 2">
            <a:extLst>
              <a:ext uri="{FF2B5EF4-FFF2-40B4-BE49-F238E27FC236}">
                <a16:creationId xmlns:a16="http://schemas.microsoft.com/office/drawing/2014/main" id="{1BFDDDEB-7F40-B0B5-16EE-20F46A0A022B}"/>
              </a:ext>
            </a:extLst>
          </p:cNvPr>
          <p:cNvSpPr txBox="1">
            <a:spLocks/>
          </p:cNvSpPr>
          <p:nvPr/>
        </p:nvSpPr>
        <p:spPr>
          <a:xfrm>
            <a:off x="6333922" y="2015731"/>
            <a:ext cx="4566836"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spcBef>
                <a:spcPts val="1372"/>
              </a:spcBef>
              <a:spcAft>
                <a:spcPts val="1029"/>
              </a:spcAft>
              <a:buNone/>
            </a:pPr>
            <a:r>
              <a:rPr lang="en-US" b="1" i="0" dirty="0">
                <a:solidFill>
                  <a:srgbClr val="404040"/>
                </a:solidFill>
                <a:effectLst/>
                <a:latin typeface="DeepSeek-CJK-patch"/>
              </a:rPr>
              <a:t>4. Immersive Audio (MPEG-H 3D Audio)</a:t>
            </a: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What it does</a:t>
            </a:r>
            <a:r>
              <a:rPr lang="en-US" b="0" i="0" dirty="0">
                <a:solidFill>
                  <a:srgbClr val="404040"/>
                </a:solidFill>
                <a:effectLst/>
                <a:latin typeface="DeepSeek-CJK-patch"/>
              </a:rPr>
              <a:t>: Spatial audio that changes dynamically with head movement.</a:t>
            </a:r>
          </a:p>
          <a:p>
            <a:pPr algn="l">
              <a:lnSpc>
                <a:spcPts val="2143"/>
              </a:lnSpc>
              <a:spcBef>
                <a:spcPts val="300"/>
              </a:spcBef>
              <a:spcAft>
                <a:spcPts val="300"/>
              </a:spcAft>
              <a:buFont typeface="Arial" panose="020B0604020202020204" pitchFamily="34" charset="0"/>
              <a:buChar char="•"/>
            </a:pPr>
            <a:r>
              <a:rPr lang="en-US" b="1" i="0" dirty="0">
                <a:solidFill>
                  <a:srgbClr val="404040"/>
                </a:solidFill>
                <a:effectLst/>
                <a:latin typeface="DeepSeek-CJK-patch"/>
              </a:rPr>
              <a:t>Example</a:t>
            </a:r>
            <a:r>
              <a:rPr lang="en-US" b="0" i="0" dirty="0">
                <a:solidFill>
                  <a:srgbClr val="404040"/>
                </a:solidFill>
                <a:effectLst/>
                <a:latin typeface="DeepSeek-CJK-patch"/>
              </a:rPr>
              <a:t>:</a:t>
            </a:r>
          </a:p>
          <a:p>
            <a:pPr marL="742950" lvl="1" indent="-285750" algn="l">
              <a:lnSpc>
                <a:spcPts val="2143"/>
              </a:lnSpc>
              <a:spcBef>
                <a:spcPts val="300"/>
              </a:spcBef>
              <a:spcAft>
                <a:spcPts val="1029"/>
              </a:spcAft>
              <a:buFont typeface="Arial" panose="020B0604020202020204" pitchFamily="34" charset="0"/>
              <a:buChar char="•"/>
            </a:pPr>
            <a:r>
              <a:rPr lang="en-US" b="0" i="0" dirty="0">
                <a:solidFill>
                  <a:srgbClr val="404040"/>
                </a:solidFill>
                <a:effectLst/>
                <a:latin typeface="DeepSeek-CJK-patch"/>
              </a:rPr>
              <a:t>Hearing a helicopter fly </a:t>
            </a:r>
            <a:r>
              <a:rPr lang="en-US" b="1" i="0" dirty="0">
                <a:solidFill>
                  <a:srgbClr val="404040"/>
                </a:solidFill>
                <a:effectLst/>
                <a:latin typeface="DeepSeek-CJK-patch"/>
              </a:rPr>
              <a:t>overhead</a:t>
            </a:r>
            <a:r>
              <a:rPr lang="en-US" b="0" i="0" dirty="0">
                <a:solidFill>
                  <a:srgbClr val="404040"/>
                </a:solidFill>
                <a:effectLst/>
                <a:latin typeface="DeepSeek-CJK-patch"/>
              </a:rPr>
              <a:t> in a VR war game.</a:t>
            </a:r>
          </a:p>
          <a:p>
            <a:endParaRPr lang="en-IN" dirty="0"/>
          </a:p>
        </p:txBody>
      </p:sp>
    </p:spTree>
    <p:extLst>
      <p:ext uri="{BB962C8B-B14F-4D97-AF65-F5344CB8AC3E}">
        <p14:creationId xmlns:p14="http://schemas.microsoft.com/office/powerpoint/2010/main" val="15063831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0192C-6C40-0B08-6DF4-1C2E68356AB7}"/>
              </a:ext>
            </a:extLst>
          </p:cNvPr>
          <p:cNvSpPr>
            <a:spLocks noGrp="1"/>
          </p:cNvSpPr>
          <p:nvPr>
            <p:ph type="title"/>
          </p:nvPr>
        </p:nvSpPr>
        <p:spPr/>
        <p:txBody>
          <a:bodyPr/>
          <a:lstStyle/>
          <a:p>
            <a:r>
              <a:rPr lang="en-IN" dirty="0"/>
              <a:t>MPEG1 Vs MPEG4</a:t>
            </a:r>
          </a:p>
        </p:txBody>
      </p:sp>
      <p:graphicFrame>
        <p:nvGraphicFramePr>
          <p:cNvPr id="4" name="Content Placeholder 3">
            <a:extLst>
              <a:ext uri="{FF2B5EF4-FFF2-40B4-BE49-F238E27FC236}">
                <a16:creationId xmlns:a16="http://schemas.microsoft.com/office/drawing/2014/main" id="{B3F140C7-907E-C545-445C-C8F1B363F6AB}"/>
              </a:ext>
            </a:extLst>
          </p:cNvPr>
          <p:cNvGraphicFramePr>
            <a:graphicFrameLocks noGrp="1"/>
          </p:cNvGraphicFramePr>
          <p:nvPr>
            <p:ph idx="1"/>
          </p:nvPr>
        </p:nvGraphicFramePr>
        <p:xfrm>
          <a:off x="1450975" y="2460784"/>
          <a:ext cx="9604375" cy="2560320"/>
        </p:xfrm>
        <a:graphic>
          <a:graphicData uri="http://schemas.openxmlformats.org/drawingml/2006/table">
            <a:tbl>
              <a:tblPr/>
              <a:tblGrid>
                <a:gridCol w="3379317">
                  <a:extLst>
                    <a:ext uri="{9D8B030D-6E8A-4147-A177-3AD203B41FA5}">
                      <a16:colId xmlns:a16="http://schemas.microsoft.com/office/drawing/2014/main" val="2906276742"/>
                    </a:ext>
                  </a:extLst>
                </a:gridCol>
                <a:gridCol w="3112529">
                  <a:extLst>
                    <a:ext uri="{9D8B030D-6E8A-4147-A177-3AD203B41FA5}">
                      <a16:colId xmlns:a16="http://schemas.microsoft.com/office/drawing/2014/main" val="1300298314"/>
                    </a:ext>
                  </a:extLst>
                </a:gridCol>
                <a:gridCol w="3112529">
                  <a:extLst>
                    <a:ext uri="{9D8B030D-6E8A-4147-A177-3AD203B41FA5}">
                      <a16:colId xmlns:a16="http://schemas.microsoft.com/office/drawing/2014/main" val="1809094908"/>
                    </a:ext>
                  </a:extLst>
                </a:gridCol>
              </a:tblGrid>
              <a:tr h="0">
                <a:tc>
                  <a:txBody>
                    <a:bodyPr/>
                    <a:lstStyle/>
                    <a:p>
                      <a:pPr algn="l"/>
                      <a:r>
                        <a:rPr lang="en-IN" b="1">
                          <a:solidFill>
                            <a:srgbClr val="404040"/>
                          </a:solidFill>
                          <a:effectLst/>
                        </a:rPr>
                        <a:t>Feature</a:t>
                      </a:r>
                    </a:p>
                  </a:txBody>
                  <a:tcPr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MPEG-4 (1999)</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tc>
                  <a:txBody>
                    <a:bodyPr/>
                    <a:lstStyle/>
                    <a:p>
                      <a:pPr algn="l"/>
                      <a:r>
                        <a:rPr lang="en-IN" b="1">
                          <a:solidFill>
                            <a:srgbClr val="404040"/>
                          </a:solidFill>
                          <a:effectLst/>
                        </a:rPr>
                        <a:t>MPEG-I (2017+)</a:t>
                      </a:r>
                    </a:p>
                  </a:txBody>
                  <a:tcPr marL="76200" marR="76200" marT="76200" marB="76200" anchor="ctr">
                    <a:lnL>
                      <a:noFill/>
                    </a:lnL>
                    <a:lnR>
                      <a:noFill/>
                    </a:lnR>
                    <a:lnT>
                      <a:noFill/>
                    </a:lnT>
                    <a:lnB w="6096"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2273667180"/>
                  </a:ext>
                </a:extLst>
              </a:tr>
              <a:tr h="0">
                <a:tc>
                  <a:txBody>
                    <a:bodyPr/>
                    <a:lstStyle/>
                    <a:p>
                      <a:r>
                        <a:rPr lang="en-IN" b="1">
                          <a:effectLst/>
                        </a:rPr>
                        <a:t>Focus</a:t>
                      </a:r>
                      <a:endParaRPr lang="en-IN">
                        <a:effectLst/>
                      </a:endParaRPr>
                    </a:p>
                  </a:txBody>
                  <a:tcPr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2D Video + Objects</a:t>
                      </a: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b="1">
                          <a:effectLst/>
                        </a:rPr>
                        <a:t>3D/VR/AR</a:t>
                      </a:r>
                      <a:endParaRPr lang="en-IN">
                        <a:effectLst/>
                      </a:endParaRPr>
                    </a:p>
                  </a:txBody>
                  <a:tcPr marL="76200" marR="76200" marT="76200" marB="76200" anchor="ctr">
                    <a:lnL>
                      <a:noFill/>
                    </a:lnL>
                    <a:lnR>
                      <a:noFill/>
                    </a:lnR>
                    <a:lnT w="6096" cap="flat" cmpd="sng" algn="ctr">
                      <a:solidFill>
                        <a:srgbClr val="BBBBBB"/>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333614727"/>
                  </a:ext>
                </a:extLst>
              </a:tr>
              <a:tr h="0">
                <a:tc>
                  <a:txBody>
                    <a:bodyPr/>
                    <a:lstStyle/>
                    <a:p>
                      <a:r>
                        <a:rPr lang="en-IN" b="1">
                          <a:effectLst/>
                        </a:rPr>
                        <a:t>Interactivity</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Limited (clickable UI)</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b="1">
                          <a:effectLst/>
                        </a:rPr>
                        <a:t>6DoF Movement</a:t>
                      </a:r>
                      <a:endParaRPr lang="en-IN">
                        <a:effectLst/>
                      </a:endParaRP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137625235"/>
                  </a:ext>
                </a:extLst>
              </a:tr>
              <a:tr h="0">
                <a:tc>
                  <a:txBody>
                    <a:bodyPr/>
                    <a:lstStyle/>
                    <a:p>
                      <a:r>
                        <a:rPr lang="en-IN" b="1">
                          <a:effectLst/>
                        </a:rPr>
                        <a:t>Compression</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H.264/AVC</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b="1">
                          <a:effectLst/>
                        </a:rPr>
                        <a:t>VVC (H.266), PCC</a:t>
                      </a:r>
                      <a:endParaRPr lang="en-IN">
                        <a:effectLst/>
                      </a:endParaRP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5442468"/>
                  </a:ext>
                </a:extLst>
              </a:tr>
              <a:tr h="0">
                <a:tc>
                  <a:txBody>
                    <a:bodyPr/>
                    <a:lstStyle/>
                    <a:p>
                      <a:r>
                        <a:rPr lang="en-IN" b="1">
                          <a:effectLst/>
                        </a:rPr>
                        <a:t>Audio</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Stereo/AAC</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b="1">
                          <a:effectLst/>
                        </a:rPr>
                        <a:t>3D Spatial Audio</a:t>
                      </a:r>
                      <a:endParaRPr lang="en-IN">
                        <a:effectLst/>
                      </a:endParaRP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2276182974"/>
                  </a:ext>
                </a:extLst>
              </a:tr>
              <a:tr h="0">
                <a:tc>
                  <a:txBody>
                    <a:bodyPr/>
                    <a:lstStyle/>
                    <a:p>
                      <a:r>
                        <a:rPr lang="en-IN" b="1">
                          <a:effectLst/>
                        </a:rPr>
                        <a:t>Use Cases</a:t>
                      </a:r>
                      <a:endParaRPr lang="en-IN">
                        <a:effectLst/>
                      </a:endParaRPr>
                    </a:p>
                  </a:txBody>
                  <a:tcPr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a:effectLst/>
                        </a:rPr>
                        <a:t>Streaming, DVDs</a:t>
                      </a: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tc>
                  <a:txBody>
                    <a:bodyPr/>
                    <a:lstStyle/>
                    <a:p>
                      <a:r>
                        <a:rPr lang="en-IN" b="1" dirty="0">
                          <a:effectLst/>
                        </a:rPr>
                        <a:t>Metaverse, VR Chat</a:t>
                      </a:r>
                      <a:endParaRPr lang="en-IN" dirty="0">
                        <a:effectLst/>
                      </a:endParaRPr>
                    </a:p>
                  </a:txBody>
                  <a:tcPr marL="76200" marR="76200" marT="76200" marB="76200" anchor="ctr">
                    <a:lnL>
                      <a:noFill/>
                    </a:lnL>
                    <a:lnR>
                      <a:noFill/>
                    </a:lnR>
                    <a:lnT w="6096" cap="flat" cmpd="sng" algn="ctr">
                      <a:solidFill>
                        <a:srgbClr val="E5E5E5"/>
                      </a:solidFill>
                      <a:prstDash val="solid"/>
                      <a:round/>
                      <a:headEnd type="none" w="med" len="med"/>
                      <a:tailEnd type="none" w="med" len="med"/>
                    </a:lnT>
                    <a:lnB w="6096"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887183271"/>
                  </a:ext>
                </a:extLst>
              </a:tr>
            </a:tbl>
          </a:graphicData>
        </a:graphic>
      </p:graphicFrame>
    </p:spTree>
    <p:extLst>
      <p:ext uri="{BB962C8B-B14F-4D97-AF65-F5344CB8AC3E}">
        <p14:creationId xmlns:p14="http://schemas.microsoft.com/office/powerpoint/2010/main" val="3307184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3E4CF-CADD-2B4B-557E-DBBE3546D93D}"/>
              </a:ext>
            </a:extLst>
          </p:cNvPr>
          <p:cNvSpPr>
            <a:spLocks noGrp="1"/>
          </p:cNvSpPr>
          <p:nvPr>
            <p:ph type="title"/>
          </p:nvPr>
        </p:nvSpPr>
        <p:spPr/>
        <p:txBody>
          <a:bodyPr/>
          <a:lstStyle/>
          <a:p>
            <a:r>
              <a:rPr lang="en-IN" dirty="0"/>
              <a:t>MPEG1 – REAL WORLD APPLICATION</a:t>
            </a:r>
          </a:p>
        </p:txBody>
      </p:sp>
      <p:sp>
        <p:nvSpPr>
          <p:cNvPr id="3" name="Content Placeholder 2">
            <a:extLst>
              <a:ext uri="{FF2B5EF4-FFF2-40B4-BE49-F238E27FC236}">
                <a16:creationId xmlns:a16="http://schemas.microsoft.com/office/drawing/2014/main" id="{842C9E4E-F4D0-0D93-0D5B-E621D45E4D58}"/>
              </a:ext>
            </a:extLst>
          </p:cNvPr>
          <p:cNvSpPr>
            <a:spLocks noGrp="1"/>
          </p:cNvSpPr>
          <p:nvPr>
            <p:ph idx="1"/>
          </p:nvPr>
        </p:nvSpPr>
        <p:spPr/>
        <p:txBody>
          <a:bodyPr/>
          <a:lstStyle/>
          <a:p>
            <a:r>
              <a:rPr lang="en-IN" dirty="0"/>
              <a:t>Meta Quest Games :</a:t>
            </a:r>
          </a:p>
          <a:p>
            <a:endParaRPr lang="en-IN" dirty="0"/>
          </a:p>
        </p:txBody>
      </p:sp>
      <p:pic>
        <p:nvPicPr>
          <p:cNvPr id="5" name="Picture 4">
            <a:extLst>
              <a:ext uri="{FF2B5EF4-FFF2-40B4-BE49-F238E27FC236}">
                <a16:creationId xmlns:a16="http://schemas.microsoft.com/office/drawing/2014/main" id="{F059311C-32FE-7C49-CE4E-55C4E4FBDFC7}"/>
              </a:ext>
            </a:extLst>
          </p:cNvPr>
          <p:cNvPicPr>
            <a:picLocks noChangeAspect="1"/>
          </p:cNvPicPr>
          <p:nvPr/>
        </p:nvPicPr>
        <p:blipFill>
          <a:blip r:embed="rId2"/>
          <a:stretch>
            <a:fillRect/>
          </a:stretch>
        </p:blipFill>
        <p:spPr>
          <a:xfrm>
            <a:off x="2015136" y="2510444"/>
            <a:ext cx="8161727" cy="3109496"/>
          </a:xfrm>
          <a:prstGeom prst="rect">
            <a:avLst/>
          </a:prstGeom>
        </p:spPr>
      </p:pic>
    </p:spTree>
    <p:extLst>
      <p:ext uri="{BB962C8B-B14F-4D97-AF65-F5344CB8AC3E}">
        <p14:creationId xmlns:p14="http://schemas.microsoft.com/office/powerpoint/2010/main" val="2361330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C7C4-611C-8C0A-4DB0-240B4F404214}"/>
              </a:ext>
            </a:extLst>
          </p:cNvPr>
          <p:cNvSpPr>
            <a:spLocks noGrp="1"/>
          </p:cNvSpPr>
          <p:nvPr>
            <p:ph type="title"/>
          </p:nvPr>
        </p:nvSpPr>
        <p:spPr/>
        <p:txBody>
          <a:bodyPr/>
          <a:lstStyle/>
          <a:p>
            <a:r>
              <a:rPr lang="en-IN" dirty="0"/>
              <a:t>MPEG1 – REAL WORLD APPLICATION</a:t>
            </a:r>
          </a:p>
        </p:txBody>
      </p:sp>
      <p:pic>
        <p:nvPicPr>
          <p:cNvPr id="5" name="Content Placeholder 4">
            <a:extLst>
              <a:ext uri="{FF2B5EF4-FFF2-40B4-BE49-F238E27FC236}">
                <a16:creationId xmlns:a16="http://schemas.microsoft.com/office/drawing/2014/main" id="{39609EF8-8E1D-41AF-0E0A-B0D2A8D40F11}"/>
              </a:ext>
            </a:extLst>
          </p:cNvPr>
          <p:cNvPicPr>
            <a:picLocks noGrp="1" noChangeAspect="1"/>
          </p:cNvPicPr>
          <p:nvPr>
            <p:ph idx="1"/>
          </p:nvPr>
        </p:nvPicPr>
        <p:blipFill>
          <a:blip r:embed="rId2"/>
          <a:stretch>
            <a:fillRect/>
          </a:stretch>
        </p:blipFill>
        <p:spPr>
          <a:xfrm>
            <a:off x="3187138" y="2016125"/>
            <a:ext cx="6132048" cy="3449638"/>
          </a:xfrm>
        </p:spPr>
      </p:pic>
    </p:spTree>
    <p:extLst>
      <p:ext uri="{BB962C8B-B14F-4D97-AF65-F5344CB8AC3E}">
        <p14:creationId xmlns:p14="http://schemas.microsoft.com/office/powerpoint/2010/main" val="103652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6D00-1970-36CA-0327-0945DCF3A25B}"/>
              </a:ext>
            </a:extLst>
          </p:cNvPr>
          <p:cNvSpPr>
            <a:spLocks noGrp="1"/>
          </p:cNvSpPr>
          <p:nvPr>
            <p:ph type="title"/>
          </p:nvPr>
        </p:nvSpPr>
        <p:spPr/>
        <p:txBody>
          <a:bodyPr/>
          <a:lstStyle/>
          <a:p>
            <a:r>
              <a:rPr lang="en-IN" dirty="0"/>
              <a:t>MPEGI – REAL WORLD APPLICATION</a:t>
            </a:r>
          </a:p>
        </p:txBody>
      </p:sp>
      <p:pic>
        <p:nvPicPr>
          <p:cNvPr id="5" name="Content Placeholder 4">
            <a:extLst>
              <a:ext uri="{FF2B5EF4-FFF2-40B4-BE49-F238E27FC236}">
                <a16:creationId xmlns:a16="http://schemas.microsoft.com/office/drawing/2014/main" id="{9C92C005-4E68-FE78-DF6F-F7D41EDFA777}"/>
              </a:ext>
            </a:extLst>
          </p:cNvPr>
          <p:cNvPicPr>
            <a:picLocks noGrp="1" noChangeAspect="1"/>
          </p:cNvPicPr>
          <p:nvPr>
            <p:ph idx="1"/>
          </p:nvPr>
        </p:nvPicPr>
        <p:blipFill>
          <a:blip r:embed="rId2"/>
          <a:stretch>
            <a:fillRect/>
          </a:stretch>
        </p:blipFill>
        <p:spPr>
          <a:xfrm>
            <a:off x="3170445" y="2016125"/>
            <a:ext cx="6165434" cy="3449638"/>
          </a:xfrm>
        </p:spPr>
      </p:pic>
    </p:spTree>
    <p:extLst>
      <p:ext uri="{BB962C8B-B14F-4D97-AF65-F5344CB8AC3E}">
        <p14:creationId xmlns:p14="http://schemas.microsoft.com/office/powerpoint/2010/main" val="8235484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8CC95-CB64-FDAC-6F28-1F90EB083ED6}"/>
              </a:ext>
            </a:extLst>
          </p:cNvPr>
          <p:cNvSpPr>
            <a:spLocks noGrp="1"/>
          </p:cNvSpPr>
          <p:nvPr>
            <p:ph type="title"/>
          </p:nvPr>
        </p:nvSpPr>
        <p:spPr/>
        <p:txBody>
          <a:bodyPr/>
          <a:lstStyle/>
          <a:p>
            <a:r>
              <a:rPr lang="en-IN" dirty="0"/>
              <a:t>MPEGI – REAL WORLD APPLICATION</a:t>
            </a:r>
          </a:p>
        </p:txBody>
      </p:sp>
      <p:sp>
        <p:nvSpPr>
          <p:cNvPr id="3" name="Content Placeholder 2">
            <a:extLst>
              <a:ext uri="{FF2B5EF4-FFF2-40B4-BE49-F238E27FC236}">
                <a16:creationId xmlns:a16="http://schemas.microsoft.com/office/drawing/2014/main" id="{0541AB7B-1DB1-A96C-5ABA-B952598AF989}"/>
              </a:ext>
            </a:extLst>
          </p:cNvPr>
          <p:cNvSpPr>
            <a:spLocks noGrp="1"/>
          </p:cNvSpPr>
          <p:nvPr>
            <p:ph idx="1"/>
          </p:nvPr>
        </p:nvSpPr>
        <p:spPr>
          <a:xfrm>
            <a:off x="1451580" y="2015732"/>
            <a:ext cx="4525272" cy="3450613"/>
          </a:xfrm>
        </p:spPr>
        <p:txBody>
          <a:bodyPr/>
          <a:lstStyle/>
          <a:p>
            <a:pPr algn="l">
              <a:spcBef>
                <a:spcPts val="1372"/>
              </a:spcBef>
              <a:spcAft>
                <a:spcPts val="1029"/>
              </a:spcAft>
              <a:buNone/>
            </a:pPr>
            <a:r>
              <a:rPr lang="en-US" b="0" i="0" dirty="0">
                <a:solidFill>
                  <a:srgbClr val="404040"/>
                </a:solidFill>
                <a:effectLst/>
                <a:latin typeface="DeepSeek-CJK-patch"/>
              </a:rPr>
              <a:t>Live Events &amp; Sports</a:t>
            </a:r>
          </a:p>
          <a:p>
            <a:pPr algn="l">
              <a:lnSpc>
                <a:spcPts val="2143"/>
              </a:lnSpc>
              <a:spcBef>
                <a:spcPts val="1029"/>
              </a:spcBef>
              <a:spcAft>
                <a:spcPts val="1029"/>
              </a:spcAft>
              <a:buFont typeface="Arial" panose="020B0604020202020204" pitchFamily="34" charset="0"/>
              <a:buChar char="•"/>
            </a:pPr>
            <a:r>
              <a:rPr lang="en-US" b="1" i="0" dirty="0">
                <a:solidFill>
                  <a:srgbClr val="404040"/>
                </a:solidFill>
                <a:effectLst/>
                <a:latin typeface="DeepSeek-CJK-patch"/>
              </a:rPr>
              <a:t>Example</a:t>
            </a:r>
            <a:r>
              <a:rPr lang="en-US" b="0" i="0" dirty="0">
                <a:solidFill>
                  <a:srgbClr val="404040"/>
                </a:solidFill>
                <a:effectLst/>
                <a:latin typeface="DeepSeek-CJK-patch"/>
              </a:rPr>
              <a:t>: Watching a concert in VR with </a:t>
            </a:r>
            <a:r>
              <a:rPr lang="en-US" b="1" i="0" dirty="0">
                <a:solidFill>
                  <a:srgbClr val="404040"/>
                </a:solidFill>
                <a:effectLst/>
                <a:latin typeface="DeepSeek-CJK-patch"/>
              </a:rPr>
              <a:t>multiple stage angles</a:t>
            </a:r>
            <a:r>
              <a:rPr lang="en-US" b="0" i="0" dirty="0">
                <a:solidFill>
                  <a:srgbClr val="404040"/>
                </a:solidFill>
                <a:effectLst/>
                <a:latin typeface="DeepSeek-CJK-patch"/>
              </a:rPr>
              <a:t>.</a:t>
            </a:r>
          </a:p>
          <a:p>
            <a:pPr algn="l">
              <a:lnSpc>
                <a:spcPts val="2143"/>
              </a:lnSpc>
              <a:spcBef>
                <a:spcPts val="300"/>
              </a:spcBef>
              <a:spcAft>
                <a:spcPts val="1029"/>
              </a:spcAft>
              <a:buFont typeface="Arial" panose="020B0604020202020204" pitchFamily="34" charset="0"/>
              <a:buChar char="•"/>
            </a:pPr>
            <a:r>
              <a:rPr lang="en-US" b="1" i="0" dirty="0">
                <a:solidFill>
                  <a:srgbClr val="404040"/>
                </a:solidFill>
                <a:effectLst/>
                <a:latin typeface="DeepSeek-CJK-patch"/>
              </a:rPr>
              <a:t>Tech Used</a:t>
            </a:r>
            <a:r>
              <a:rPr lang="en-US" b="0" i="0" dirty="0">
                <a:solidFill>
                  <a:srgbClr val="404040"/>
                </a:solidFill>
                <a:effectLst/>
                <a:latin typeface="DeepSeek-CJK-patch"/>
              </a:rPr>
              <a:t>: Omnidirectional video + MPEG-H audio.</a:t>
            </a:r>
          </a:p>
          <a:p>
            <a:endParaRPr lang="en-IN" dirty="0"/>
          </a:p>
        </p:txBody>
      </p:sp>
    </p:spTree>
    <p:extLst>
      <p:ext uri="{BB962C8B-B14F-4D97-AF65-F5344CB8AC3E}">
        <p14:creationId xmlns:p14="http://schemas.microsoft.com/office/powerpoint/2010/main" val="4196723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F85C-2F2F-3304-302B-61FD0D226829}"/>
              </a:ext>
            </a:extLst>
          </p:cNvPr>
          <p:cNvSpPr>
            <a:spLocks noGrp="1"/>
          </p:cNvSpPr>
          <p:nvPr>
            <p:ph type="title"/>
          </p:nvPr>
        </p:nvSpPr>
        <p:spPr/>
        <p:txBody>
          <a:bodyPr/>
          <a:lstStyle/>
          <a:p>
            <a:r>
              <a:rPr lang="en-IN" dirty="0"/>
              <a:t>Compression(5)– </a:t>
            </a:r>
            <a:r>
              <a:rPr lang="en-IN" dirty="0" err="1"/>
              <a:t>LossY</a:t>
            </a:r>
            <a:r>
              <a:rPr lang="en-IN" dirty="0"/>
              <a:t> vs Lossless Compression</a:t>
            </a:r>
          </a:p>
        </p:txBody>
      </p:sp>
      <p:graphicFrame>
        <p:nvGraphicFramePr>
          <p:cNvPr id="4" name="Content Placeholder 3">
            <a:extLst>
              <a:ext uri="{FF2B5EF4-FFF2-40B4-BE49-F238E27FC236}">
                <a16:creationId xmlns:a16="http://schemas.microsoft.com/office/drawing/2014/main" id="{B255F8D8-7892-99A5-2D07-D97826617523}"/>
              </a:ext>
            </a:extLst>
          </p:cNvPr>
          <p:cNvGraphicFramePr>
            <a:graphicFrameLocks noGrp="1"/>
          </p:cNvGraphicFramePr>
          <p:nvPr>
            <p:ph idx="1"/>
            <p:extLst>
              <p:ext uri="{D42A27DB-BD31-4B8C-83A1-F6EECF244321}">
                <p14:modId xmlns:p14="http://schemas.microsoft.com/office/powerpoint/2010/main" val="3936199961"/>
              </p:ext>
            </p:extLst>
          </p:nvPr>
        </p:nvGraphicFramePr>
        <p:xfrm>
          <a:off x="1263534" y="1930148"/>
          <a:ext cx="10166466" cy="3797322"/>
        </p:xfrm>
        <a:graphic>
          <a:graphicData uri="http://schemas.openxmlformats.org/drawingml/2006/table">
            <a:tbl>
              <a:tblPr/>
              <a:tblGrid>
                <a:gridCol w="5083233">
                  <a:extLst>
                    <a:ext uri="{9D8B030D-6E8A-4147-A177-3AD203B41FA5}">
                      <a16:colId xmlns:a16="http://schemas.microsoft.com/office/drawing/2014/main" val="1899653198"/>
                    </a:ext>
                  </a:extLst>
                </a:gridCol>
                <a:gridCol w="5083233">
                  <a:extLst>
                    <a:ext uri="{9D8B030D-6E8A-4147-A177-3AD203B41FA5}">
                      <a16:colId xmlns:a16="http://schemas.microsoft.com/office/drawing/2014/main" val="806489214"/>
                    </a:ext>
                  </a:extLst>
                </a:gridCol>
              </a:tblGrid>
              <a:tr h="303526">
                <a:tc>
                  <a:txBody>
                    <a:bodyPr/>
                    <a:lstStyle/>
                    <a:p>
                      <a:pPr algn="ctr" fontAlgn="base"/>
                      <a:r>
                        <a:rPr lang="en-IN" sz="1100" b="1">
                          <a:effectLst/>
                        </a:rPr>
                        <a:t>Lossy Compression</a:t>
                      </a:r>
                    </a:p>
                  </a:txBody>
                  <a:tcPr marL="30154" marR="30154" marT="60308" marB="60308"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tc>
                  <a:txBody>
                    <a:bodyPr/>
                    <a:lstStyle/>
                    <a:p>
                      <a:pPr algn="ctr" fontAlgn="base"/>
                      <a:r>
                        <a:rPr lang="en-IN" sz="1100" b="1">
                          <a:effectLst/>
                        </a:rPr>
                        <a:t>Lossless Compression</a:t>
                      </a:r>
                    </a:p>
                  </a:txBody>
                  <a:tcPr marL="60308" marR="60308" marT="60308" marB="60308"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9F9F9"/>
                    </a:solidFill>
                  </a:tcPr>
                </a:tc>
                <a:extLst>
                  <a:ext uri="{0D108BD9-81ED-4DB2-BD59-A6C34878D82A}">
                    <a16:rowId xmlns:a16="http://schemas.microsoft.com/office/drawing/2014/main" val="1734013614"/>
                  </a:ext>
                </a:extLst>
              </a:tr>
              <a:tr h="496647">
                <a:tc>
                  <a:txBody>
                    <a:bodyPr/>
                    <a:lstStyle/>
                    <a:p>
                      <a:pPr algn="ctr" fontAlgn="ctr"/>
                      <a:r>
                        <a:rPr lang="en-US" sz="1000" b="0">
                          <a:effectLst/>
                        </a:rPr>
                        <a:t>Lossy compression is the method which eliminate the data which is not noticeable.</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a:effectLst/>
                        </a:rPr>
                        <a:t>While Lossless Compression does not eliminate the data which is not noticeable.</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966290741"/>
                  </a:ext>
                </a:extLst>
              </a:tr>
              <a:tr h="496647">
                <a:tc>
                  <a:txBody>
                    <a:bodyPr/>
                    <a:lstStyle/>
                    <a:p>
                      <a:pPr algn="ctr" fontAlgn="ctr"/>
                      <a:r>
                        <a:rPr lang="en-US" sz="1000" b="0" dirty="0">
                          <a:effectLst/>
                        </a:rPr>
                        <a:t>In Lossy compression, A file does not restore or rebuilt in its original form.</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a:effectLst/>
                        </a:rPr>
                        <a:t>While in Lossless Compression, A file can be restored in its original form.</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03878084"/>
                  </a:ext>
                </a:extLst>
              </a:tr>
              <a:tr h="336853">
                <a:tc>
                  <a:txBody>
                    <a:bodyPr/>
                    <a:lstStyle/>
                    <a:p>
                      <a:pPr algn="ctr" fontAlgn="ctr"/>
                      <a:r>
                        <a:rPr lang="en-US" sz="1000" b="0">
                          <a:effectLst/>
                        </a:rPr>
                        <a:t>In Lossy compression, Data’s quality is compromised.</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a:effectLst/>
                        </a:rPr>
                        <a:t>But Lossless Compression does not compromise the data’s quality.</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552829288"/>
                  </a:ext>
                </a:extLst>
              </a:tr>
              <a:tr h="336853">
                <a:tc>
                  <a:txBody>
                    <a:bodyPr/>
                    <a:lstStyle/>
                    <a:p>
                      <a:pPr algn="ctr" fontAlgn="ctr"/>
                      <a:r>
                        <a:rPr lang="en-US" sz="1000" b="0">
                          <a:effectLst/>
                        </a:rPr>
                        <a:t>Lossy compression reduces the size of data.</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a:effectLst/>
                        </a:rPr>
                        <a:t>But Lossless Compression does not reduce the size of data.</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699257882"/>
                  </a:ext>
                </a:extLst>
              </a:tr>
              <a:tr h="656443">
                <a:tc>
                  <a:txBody>
                    <a:bodyPr/>
                    <a:lstStyle/>
                    <a:p>
                      <a:pPr algn="ctr" fontAlgn="ctr"/>
                      <a:r>
                        <a:rPr lang="en-IN" sz="1000" b="0" dirty="0">
                          <a:effectLst/>
                        </a:rPr>
                        <a:t>Algorithms used in </a:t>
                      </a:r>
                      <a:r>
                        <a:rPr lang="en-IN" sz="1000" b="1" dirty="0">
                          <a:effectLst/>
                        </a:rPr>
                        <a:t>Lossy</a:t>
                      </a:r>
                      <a:r>
                        <a:rPr lang="en-IN" sz="1000" b="0" dirty="0">
                          <a:effectLst/>
                        </a:rPr>
                        <a:t> compression are: Transform coding, Discrete Cosine Transform, Discrete Wavelet Transform, fractal compression etc.</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IN" sz="1000" b="0" dirty="0">
                          <a:effectLst/>
                        </a:rPr>
                        <a:t>Algorithms used in </a:t>
                      </a:r>
                      <a:r>
                        <a:rPr lang="en-IN" sz="1000" b="1" dirty="0">
                          <a:effectLst/>
                        </a:rPr>
                        <a:t>Lossless</a:t>
                      </a:r>
                      <a:r>
                        <a:rPr lang="en-IN" sz="1000" b="0" dirty="0">
                          <a:effectLst/>
                        </a:rPr>
                        <a:t> compression are: </a:t>
                      </a:r>
                      <a:r>
                        <a:rPr lang="en-US" sz="1000" b="0" dirty="0">
                          <a:effectLst/>
                        </a:rPr>
                        <a:t>Run Length Encoding, Huffman Coding</a:t>
                      </a:r>
                      <a:r>
                        <a:rPr lang="en-IN" sz="1000" b="0" dirty="0">
                          <a:effectLst/>
                        </a:rPr>
                        <a:t>, Arithmetic encoding etc.</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077910405"/>
                  </a:ext>
                </a:extLst>
              </a:tr>
              <a:tr h="336853">
                <a:tc>
                  <a:txBody>
                    <a:bodyPr/>
                    <a:lstStyle/>
                    <a:p>
                      <a:pPr algn="ctr" fontAlgn="ctr"/>
                      <a:r>
                        <a:rPr lang="en-US" sz="1000" b="0">
                          <a:effectLst/>
                        </a:rPr>
                        <a:t>Lossy compression is used in Images, audio, video.</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a:effectLst/>
                        </a:rPr>
                        <a:t>Lossless Compression is used in Text, images, sound.</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70137666"/>
                  </a:ext>
                </a:extLst>
              </a:tr>
              <a:tr h="496647">
                <a:tc>
                  <a:txBody>
                    <a:bodyPr/>
                    <a:lstStyle/>
                    <a:p>
                      <a:pPr algn="ctr" fontAlgn="ctr"/>
                      <a:r>
                        <a:rPr lang="en-US" sz="1000" b="0">
                          <a:effectLst/>
                        </a:rPr>
                        <a:t>Lossy compression has more data-holding capacity.</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a:effectLst/>
                        </a:rPr>
                        <a:t>Lossless Compression has less data-holding capacity than Lossy compression technique.</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474798620"/>
                  </a:ext>
                </a:extLst>
              </a:tr>
              <a:tr h="336853">
                <a:tc>
                  <a:txBody>
                    <a:bodyPr/>
                    <a:lstStyle/>
                    <a:p>
                      <a:pPr algn="ctr" fontAlgn="ctr"/>
                      <a:r>
                        <a:rPr lang="en-US" sz="1000" b="0" dirty="0">
                          <a:effectLst/>
                        </a:rPr>
                        <a:t>Lossy compression is also termed as irreversible compression.</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000" b="0" dirty="0">
                          <a:effectLst/>
                        </a:rPr>
                        <a:t>Lossless Compression is also termed as reversible compression.</a:t>
                      </a:r>
                    </a:p>
                  </a:txBody>
                  <a:tcPr marL="60308" marR="60308" marT="84432" marB="84432"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213753138"/>
                  </a:ext>
                </a:extLst>
              </a:tr>
            </a:tbl>
          </a:graphicData>
        </a:graphic>
      </p:graphicFrame>
    </p:spTree>
    <p:extLst>
      <p:ext uri="{BB962C8B-B14F-4D97-AF65-F5344CB8AC3E}">
        <p14:creationId xmlns:p14="http://schemas.microsoft.com/office/powerpoint/2010/main" val="151370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34140-6780-E018-2B84-8B6B4CBA639C}"/>
              </a:ext>
            </a:extLst>
          </p:cNvPr>
          <p:cNvSpPr>
            <a:spLocks noGrp="1"/>
          </p:cNvSpPr>
          <p:nvPr>
            <p:ph type="title"/>
          </p:nvPr>
        </p:nvSpPr>
        <p:spPr/>
        <p:txBody>
          <a:bodyPr/>
          <a:lstStyle/>
          <a:p>
            <a:r>
              <a:rPr lang="en-IN" dirty="0"/>
              <a:t>What is MPEG</a:t>
            </a:r>
          </a:p>
        </p:txBody>
      </p:sp>
      <p:sp>
        <p:nvSpPr>
          <p:cNvPr id="3" name="Content Placeholder 2">
            <a:extLst>
              <a:ext uri="{FF2B5EF4-FFF2-40B4-BE49-F238E27FC236}">
                <a16:creationId xmlns:a16="http://schemas.microsoft.com/office/drawing/2014/main" id="{A95AF929-9AD6-6DC8-2B31-7DC46A6F7A34}"/>
              </a:ext>
            </a:extLst>
          </p:cNvPr>
          <p:cNvSpPr>
            <a:spLocks noGrp="1"/>
          </p:cNvSpPr>
          <p:nvPr>
            <p:ph idx="1"/>
          </p:nvPr>
        </p:nvSpPr>
        <p:spPr/>
        <p:txBody>
          <a:bodyPr/>
          <a:lstStyle/>
          <a:p>
            <a:r>
              <a:rPr lang="en-IN" dirty="0"/>
              <a:t>MPEG</a:t>
            </a:r>
          </a:p>
          <a:p>
            <a:pPr lvl="1"/>
            <a:r>
              <a:rPr lang="en-IN" dirty="0"/>
              <a:t>Its Moving Picture Expert Group.</a:t>
            </a:r>
          </a:p>
          <a:p>
            <a:pPr marL="457200" lvl="1" indent="0">
              <a:buNone/>
            </a:pPr>
            <a:endParaRPr lang="en-IN" dirty="0"/>
          </a:p>
          <a:p>
            <a:pPr lvl="1"/>
            <a:r>
              <a:rPr lang="en-IN" dirty="0"/>
              <a:t>Established in 1988 for the development of digital video.</a:t>
            </a:r>
          </a:p>
          <a:p>
            <a:pPr lvl="1"/>
            <a:endParaRPr lang="en-IN" dirty="0"/>
          </a:p>
          <a:p>
            <a:pPr lvl="1"/>
            <a:r>
              <a:rPr lang="en-IN" dirty="0"/>
              <a:t>Proprietary interests need to be mentioned within the family  MPEG standards.</a:t>
            </a:r>
          </a:p>
          <a:p>
            <a:pPr lvl="1"/>
            <a:endParaRPr lang="en-IN" dirty="0"/>
          </a:p>
          <a:p>
            <a:pPr lvl="1"/>
            <a:endParaRPr lang="en-IN" dirty="0"/>
          </a:p>
          <a:p>
            <a:endParaRPr lang="en-IN" dirty="0"/>
          </a:p>
        </p:txBody>
      </p:sp>
    </p:spTree>
    <p:extLst>
      <p:ext uri="{BB962C8B-B14F-4D97-AF65-F5344CB8AC3E}">
        <p14:creationId xmlns:p14="http://schemas.microsoft.com/office/powerpoint/2010/main" val="50009275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4036</TotalTime>
  <Words>4271</Words>
  <Application>Microsoft Office PowerPoint</Application>
  <PresentationFormat>Widescreen</PresentationFormat>
  <Paragraphs>524</Paragraphs>
  <Slides>76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DeepSeek-CJK-patch</vt:lpstr>
      <vt:lpstr>Gill Sans MT</vt:lpstr>
      <vt:lpstr>Google Sans</vt:lpstr>
      <vt:lpstr>Times New Roman</vt:lpstr>
      <vt:lpstr>Wingdings</vt:lpstr>
      <vt:lpstr>Gallery</vt:lpstr>
      <vt:lpstr>Overview of MPEG</vt:lpstr>
      <vt:lpstr>Agenda</vt:lpstr>
      <vt:lpstr>Car in a race</vt:lpstr>
      <vt:lpstr>Compression </vt:lpstr>
      <vt:lpstr>Compression (2) </vt:lpstr>
      <vt:lpstr>Compression  (3)</vt:lpstr>
      <vt:lpstr>Compression  (4)</vt:lpstr>
      <vt:lpstr>Compression(5)– LossY vs Lossless Compression</vt:lpstr>
      <vt:lpstr>What is MPEG</vt:lpstr>
      <vt:lpstr>What is MPEG (2)</vt:lpstr>
      <vt:lpstr>What is MPEG (3)</vt:lpstr>
      <vt:lpstr>What is MPEG(4) - types</vt:lpstr>
      <vt:lpstr>MPEG1</vt:lpstr>
      <vt:lpstr>MPEG Video Coding</vt:lpstr>
      <vt:lpstr>MPEG – video Coding Principles</vt:lpstr>
      <vt:lpstr>MPEg – VIDEO CODING PRINCIPLES(2)- Spatial</vt:lpstr>
      <vt:lpstr>MPEg – VIDEO CODING PRINCIPLES(2)- Temporal</vt:lpstr>
      <vt:lpstr>PowerPoint Presentation</vt:lpstr>
      <vt:lpstr>MPEG – VIDEO CODING PRINCIPLES(4) - EnTROPY</vt:lpstr>
      <vt:lpstr>PowerPoint Presentation</vt:lpstr>
      <vt:lpstr>MPEG – VIDEO CODING PRINCIPLES(4)</vt:lpstr>
      <vt:lpstr>MPEG in DETAIL - Preprocessing:</vt:lpstr>
      <vt:lpstr>MPEG in DETAIL(2) - Intraframe Compression (Spatial Redundancy Reduction):</vt:lpstr>
      <vt:lpstr>PowerPoint Presentation</vt:lpstr>
      <vt:lpstr>MPEG in DETAIL(3) - Intraframe Compression (Spatial Redundancy Reduction):</vt:lpstr>
      <vt:lpstr>PowerPoint Presentation</vt:lpstr>
      <vt:lpstr>MPEG in DETAIL (4) -  Interframe Compression (Temporal Redundancy Reduction):</vt:lpstr>
      <vt:lpstr>MPEG in DETAIL (5) -  Motion Estimation and Compensation:</vt:lpstr>
      <vt:lpstr>PowerPoint Presentation</vt:lpstr>
      <vt:lpstr>PowerPoint Presentation</vt:lpstr>
      <vt:lpstr>MPEG in detail (6) - Encoding:</vt:lpstr>
      <vt:lpstr>MPEG in DETAIL (7) - Decoding:</vt:lpstr>
      <vt:lpstr>PowerPoint Presentation</vt:lpstr>
      <vt:lpstr>MPEG2</vt:lpstr>
      <vt:lpstr>MPEG2</vt:lpstr>
      <vt:lpstr>MPEG1 vs MPEG2</vt:lpstr>
      <vt:lpstr>MPEG-2</vt:lpstr>
      <vt:lpstr>1080P and 1080i</vt:lpstr>
      <vt:lpstr>MPEG-2 Interlaced - ComBING</vt:lpstr>
      <vt:lpstr>MPEG-2 Disadvantage</vt:lpstr>
      <vt:lpstr>MPEG 3</vt:lpstr>
      <vt:lpstr>MPEG4 - Overview</vt:lpstr>
      <vt:lpstr>MPEG4 - Overview</vt:lpstr>
      <vt:lpstr>MPEG4 – Key Features</vt:lpstr>
      <vt:lpstr>MPEG4 – Key Features(2)</vt:lpstr>
      <vt:lpstr>MPEG4 – Key FeaTUREs(3)</vt:lpstr>
      <vt:lpstr>MPEG4 - Key FEATURES</vt:lpstr>
      <vt:lpstr>MPEG4 vs MPEG3 vs MPEG1</vt:lpstr>
      <vt:lpstr>MPEG4 – Object Coding</vt:lpstr>
      <vt:lpstr>MPEG4 – Object Coding</vt:lpstr>
      <vt:lpstr>MPEG4 – OBJECT CODING</vt:lpstr>
      <vt:lpstr>MPEG4 – Virtual NEWS BROADCAST</vt:lpstr>
      <vt:lpstr>MPEG4 – Virtual NEWS Broadcast(2)</vt:lpstr>
      <vt:lpstr>MPEG4 - </vt:lpstr>
      <vt:lpstr>MPEG4 - Interactive TV with Object-Based Coding </vt:lpstr>
      <vt:lpstr>MPEG4 - Interactive TV with Object-Based Coding</vt:lpstr>
      <vt:lpstr>MPEG4 - Interactive TV with Object-Based Coding</vt:lpstr>
      <vt:lpstr>MPEG-4 Part 10 / H.264 (AVC) </vt:lpstr>
      <vt:lpstr>MPEG-4 Part 10 / H.264 (SVC)</vt:lpstr>
      <vt:lpstr>MPEG4 – AVC vs SVC</vt:lpstr>
      <vt:lpstr>MPEG Audio &amp; Commercial Audio Codecs </vt:lpstr>
      <vt:lpstr>MPEG Audio Standards </vt:lpstr>
      <vt:lpstr>MPEG Audio Standards</vt:lpstr>
      <vt:lpstr>MPEG Audio Standards</vt:lpstr>
      <vt:lpstr>NON MPEG – Commercial Audio CODECS</vt:lpstr>
      <vt:lpstr>NON MPEG – Commercial Audio CODECS</vt:lpstr>
      <vt:lpstr>Future of AUDIO CODECS</vt:lpstr>
      <vt:lpstr>MPEGI – for IMMERSIVE MEDIA</vt:lpstr>
      <vt:lpstr>MPEGI – FOR IMMERSIVE MEDIA(2)</vt:lpstr>
      <vt:lpstr>MPEGI – KEY FEATURES</vt:lpstr>
      <vt:lpstr>MPEGI – KEY FEATURES</vt:lpstr>
      <vt:lpstr>MPEG1 Vs MPEG4</vt:lpstr>
      <vt:lpstr>MPEG1 – REAL WORLD APPLICATION</vt:lpstr>
      <vt:lpstr>MPEG1 – REAL WORLD APPLICATION</vt:lpstr>
      <vt:lpstr>MPEGI – REAL WORLD APPLICATION</vt:lpstr>
      <vt:lpstr>MPEGI – REAL WORLD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Sathish R</dc:creator>
  <cp:lastModifiedBy>Sathish R</cp:lastModifiedBy>
  <cp:revision>34</cp:revision>
  <dcterms:created xsi:type="dcterms:W3CDTF">2025-04-25T12:27:34Z</dcterms:created>
  <dcterms:modified xsi:type="dcterms:W3CDTF">2025-04-28T09:11:41Z</dcterms:modified>
</cp:coreProperties>
</file>